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675" r:id="rId2"/>
    <p:sldId id="854" r:id="rId3"/>
    <p:sldId id="786" r:id="rId4"/>
    <p:sldId id="766" r:id="rId5"/>
    <p:sldId id="767" r:id="rId6"/>
    <p:sldId id="769" r:id="rId7"/>
    <p:sldId id="838" r:id="rId8"/>
    <p:sldId id="839" r:id="rId9"/>
    <p:sldId id="855" r:id="rId10"/>
    <p:sldId id="810" r:id="rId11"/>
    <p:sldId id="840" r:id="rId12"/>
    <p:sldId id="853" r:id="rId13"/>
    <p:sldId id="736" r:id="rId14"/>
    <p:sldId id="812" r:id="rId15"/>
    <p:sldId id="856" r:id="rId16"/>
    <p:sldId id="771" r:id="rId17"/>
    <p:sldId id="844" r:id="rId18"/>
    <p:sldId id="814" r:id="rId19"/>
    <p:sldId id="819" r:id="rId20"/>
    <p:sldId id="818" r:id="rId21"/>
    <p:sldId id="833" r:id="rId22"/>
    <p:sldId id="857" r:id="rId23"/>
    <p:sldId id="858" r:id="rId24"/>
    <p:sldId id="821" r:id="rId25"/>
    <p:sldId id="822" r:id="rId26"/>
    <p:sldId id="823" r:id="rId27"/>
    <p:sldId id="842" r:id="rId28"/>
    <p:sldId id="824" r:id="rId29"/>
    <p:sldId id="850" r:id="rId30"/>
    <p:sldId id="825" r:id="rId31"/>
    <p:sldId id="827" r:id="rId32"/>
    <p:sldId id="851" r:id="rId33"/>
    <p:sldId id="845" r:id="rId34"/>
    <p:sldId id="849" r:id="rId35"/>
    <p:sldId id="848" r:id="rId36"/>
    <p:sldId id="852" r:id="rId37"/>
    <p:sldId id="846" r:id="rId38"/>
    <p:sldId id="843" r:id="rId39"/>
    <p:sldId id="832" r:id="rId40"/>
    <p:sldId id="859" r:id="rId41"/>
    <p:sldId id="796" r:id="rId42"/>
    <p:sldId id="820" r:id="rId43"/>
    <p:sldId id="841" r:id="rId44"/>
    <p:sldId id="834" r:id="rId45"/>
    <p:sldId id="797" r:id="rId46"/>
    <p:sldId id="835" r:id="rId47"/>
    <p:sldId id="815" r:id="rId48"/>
    <p:sldId id="816" r:id="rId49"/>
    <p:sldId id="817" r:id="rId50"/>
    <p:sldId id="837" r:id="rId51"/>
    <p:sldId id="830" r:id="rId52"/>
    <p:sldId id="826" r:id="rId53"/>
    <p:sldId id="828" r:id="rId54"/>
    <p:sldId id="831" r:id="rId55"/>
    <p:sldId id="829" r:id="rId56"/>
    <p:sldId id="800" r:id="rId57"/>
    <p:sldId id="722" r:id="rId58"/>
    <p:sldId id="776" r:id="rId59"/>
    <p:sldId id="808" r:id="rId60"/>
    <p:sldId id="791" r:id="rId61"/>
    <p:sldId id="792" r:id="rId62"/>
    <p:sldId id="793" r:id="rId63"/>
    <p:sldId id="788" r:id="rId64"/>
    <p:sldId id="804" r:id="rId65"/>
    <p:sldId id="805" r:id="rId66"/>
    <p:sldId id="806" r:id="rId67"/>
    <p:sldId id="807" r:id="rId68"/>
    <p:sldId id="768" r:id="rId6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F4F4F4"/>
    <a:srgbClr val="FFFF00"/>
    <a:srgbClr val="ECF466"/>
    <a:srgbClr val="AAB8F2"/>
    <a:srgbClr val="99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82570" autoAdjust="0"/>
  </p:normalViewPr>
  <p:slideViewPr>
    <p:cSldViewPr>
      <p:cViewPr varScale="1">
        <p:scale>
          <a:sx n="76" d="100"/>
          <a:sy n="76" d="100"/>
        </p:scale>
        <p:origin x="16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269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qual\goodput_ap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tan\Documents\ramp-gold\c_sim_slow_down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F:\qual\scale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tan\Documents\ramp-gold\DACtable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844246442878854"/>
          <c:y val="6.9665354330708723E-2"/>
          <c:w val="0.76819266012801113"/>
          <c:h val="0.67918416447944063"/>
        </c:manualLayout>
      </c:layout>
      <c:lineChart>
        <c:grouping val="standard"/>
        <c:varyColors val="0"/>
        <c:ser>
          <c:idx val="1"/>
          <c:order val="0"/>
          <c:tx>
            <c:v>With sending application logic</c:v>
          </c:tx>
          <c:marker>
            <c:symbol val="none"/>
          </c:marker>
          <c:cat>
            <c:numRef>
              <c:f>Sheet1!$A$1:$A$7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32</c:v>
                </c:pt>
              </c:numCache>
            </c:numRef>
          </c:cat>
          <c:val>
            <c:numRef>
              <c:f>Sheet1!$B$1:$B$7</c:f>
              <c:numCache>
                <c:formatCode>General</c:formatCode>
                <c:ptCount val="7"/>
                <c:pt idx="0">
                  <c:v>792</c:v>
                </c:pt>
                <c:pt idx="1">
                  <c:v>44</c:v>
                </c:pt>
                <c:pt idx="2">
                  <c:v>48.5</c:v>
                </c:pt>
                <c:pt idx="3">
                  <c:v>53</c:v>
                </c:pt>
                <c:pt idx="4">
                  <c:v>57</c:v>
                </c:pt>
                <c:pt idx="5">
                  <c:v>61</c:v>
                </c:pt>
                <c:pt idx="6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4912880"/>
        <c:axId val="284913440"/>
      </c:lineChart>
      <c:catAx>
        <c:axId val="284912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Senders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84913440"/>
        <c:crosses val="autoZero"/>
        <c:auto val="1"/>
        <c:lblAlgn val="ctr"/>
        <c:lblOffset val="100"/>
        <c:noMultiLvlLbl val="0"/>
      </c:catAx>
      <c:valAx>
        <c:axId val="284913440"/>
        <c:scaling>
          <c:orientation val="minMax"/>
          <c:max val="1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Receiver</a:t>
                </a:r>
                <a:r>
                  <a:rPr lang="en-US" sz="1600" baseline="0" dirty="0" smtClean="0"/>
                  <a:t> </a:t>
                </a:r>
                <a:r>
                  <a:rPr lang="en-US" sz="1600" dirty="0" smtClean="0"/>
                  <a:t>Throughput </a:t>
                </a:r>
                <a:r>
                  <a:rPr lang="en-US" sz="1600" dirty="0"/>
                  <a:t>(Mbps)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4912880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90268367616838"/>
          <c:y val="2.2284122562674095E-2"/>
          <c:w val="0.84482858247370241"/>
          <c:h val="0.7579450061778489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'1G'!$A$1:$A$23</c:f>
              <c:numCache>
                <c:formatCode>General</c:formatCode>
                <c:ptCount val="23"/>
                <c:pt idx="0">
                  <c:v>798.86</c:v>
                </c:pt>
                <c:pt idx="1">
                  <c:v>20.59</c:v>
                </c:pt>
                <c:pt idx="2">
                  <c:v>26.43</c:v>
                </c:pt>
                <c:pt idx="3">
                  <c:v>33.75</c:v>
                </c:pt>
                <c:pt idx="4">
                  <c:v>48.48</c:v>
                </c:pt>
                <c:pt idx="5">
                  <c:v>57.75</c:v>
                </c:pt>
                <c:pt idx="6">
                  <c:v>65.760000000000005</c:v>
                </c:pt>
                <c:pt idx="7">
                  <c:v>72.88</c:v>
                </c:pt>
                <c:pt idx="8">
                  <c:v>79.680000000000007</c:v>
                </c:pt>
                <c:pt idx="9">
                  <c:v>92.45</c:v>
                </c:pt>
                <c:pt idx="10">
                  <c:v>100.19</c:v>
                </c:pt>
                <c:pt idx="11">
                  <c:v>103.67</c:v>
                </c:pt>
                <c:pt idx="12">
                  <c:v>115.24</c:v>
                </c:pt>
                <c:pt idx="13">
                  <c:v>122.81</c:v>
                </c:pt>
                <c:pt idx="14">
                  <c:v>130.12</c:v>
                </c:pt>
                <c:pt idx="15">
                  <c:v>136.61000000000001</c:v>
                </c:pt>
                <c:pt idx="16">
                  <c:v>144.83000000000001</c:v>
                </c:pt>
                <c:pt idx="17">
                  <c:v>123.51</c:v>
                </c:pt>
                <c:pt idx="18">
                  <c:v>158.75</c:v>
                </c:pt>
                <c:pt idx="19">
                  <c:v>163.13</c:v>
                </c:pt>
                <c:pt idx="20">
                  <c:v>132.66</c:v>
                </c:pt>
                <c:pt idx="21">
                  <c:v>174.26</c:v>
                </c:pt>
                <c:pt idx="22">
                  <c:v>177.92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84250224"/>
        <c:axId val="287137808"/>
      </c:lineChart>
      <c:catAx>
        <c:axId val="284250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Number of concurrent senders</a:t>
                </a:r>
              </a:p>
            </c:rich>
          </c:tx>
          <c:layout>
            <c:manualLayout>
              <c:xMode val="edge"/>
              <c:yMode val="edge"/>
              <c:x val="0.28821843781155265"/>
              <c:y val="0.89627742840869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137808"/>
        <c:crosses val="autoZero"/>
        <c:auto val="1"/>
        <c:lblAlgn val="ctr"/>
        <c:lblOffset val="100"/>
        <c:noMultiLvlLbl val="0"/>
      </c:catAx>
      <c:valAx>
        <c:axId val="28713780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Throughput (Mbps)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250224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85003258573549"/>
          <c:y val="7.9462718191620318E-2"/>
          <c:w val="0.78830214987027147"/>
          <c:h val="0.81264978478413707"/>
        </c:manualLayout>
      </c:layout>
      <c:lineChart>
        <c:grouping val="standard"/>
        <c:varyColors val="0"/>
        <c:ser>
          <c:idx val="0"/>
          <c:order val="0"/>
          <c:tx>
            <c:strRef>
              <c:f>'10Gbps'!$A$26</c:f>
              <c:strCache>
                <c:ptCount val="1"/>
                <c:pt idx="0">
                  <c:v>4 GHz Servers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val>
            <c:numRef>
              <c:f>'10Gbps'!$A$1:$A$23</c:f>
              <c:numCache>
                <c:formatCode>General</c:formatCode>
                <c:ptCount val="23"/>
                <c:pt idx="0">
                  <c:v>3839.37</c:v>
                </c:pt>
                <c:pt idx="1">
                  <c:v>3805.97</c:v>
                </c:pt>
                <c:pt idx="2">
                  <c:v>3689</c:v>
                </c:pt>
                <c:pt idx="3">
                  <c:v>3738.82</c:v>
                </c:pt>
                <c:pt idx="4">
                  <c:v>3765.56</c:v>
                </c:pt>
                <c:pt idx="5">
                  <c:v>3725.82</c:v>
                </c:pt>
                <c:pt idx="6">
                  <c:v>3652.35</c:v>
                </c:pt>
                <c:pt idx="7">
                  <c:v>3716.23</c:v>
                </c:pt>
                <c:pt idx="8">
                  <c:v>2709.36</c:v>
                </c:pt>
                <c:pt idx="9">
                  <c:v>2733.01</c:v>
                </c:pt>
                <c:pt idx="10">
                  <c:v>2141.0700000000002</c:v>
                </c:pt>
                <c:pt idx="11">
                  <c:v>2332.58</c:v>
                </c:pt>
                <c:pt idx="12">
                  <c:v>2271.9299999999998</c:v>
                </c:pt>
                <c:pt idx="13">
                  <c:v>2105.31</c:v>
                </c:pt>
                <c:pt idx="14">
                  <c:v>2108.81</c:v>
                </c:pt>
                <c:pt idx="15">
                  <c:v>2084.4</c:v>
                </c:pt>
                <c:pt idx="16">
                  <c:v>1840.33</c:v>
                </c:pt>
                <c:pt idx="17">
                  <c:v>1749.88</c:v>
                </c:pt>
                <c:pt idx="18">
                  <c:v>1874.96</c:v>
                </c:pt>
                <c:pt idx="19">
                  <c:v>2390.61</c:v>
                </c:pt>
                <c:pt idx="20">
                  <c:v>2140.9899999999998</c:v>
                </c:pt>
                <c:pt idx="21">
                  <c:v>1782.93</c:v>
                </c:pt>
                <c:pt idx="22">
                  <c:v>1800.74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'10Gbps'!$B$26</c:f>
              <c:strCache>
                <c:ptCount val="1"/>
                <c:pt idx="0">
                  <c:v>2 GHz Servers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'10Gbps'!$B$1:$B$23</c:f>
              <c:numCache>
                <c:formatCode>General</c:formatCode>
                <c:ptCount val="23"/>
                <c:pt idx="0">
                  <c:v>1889.78</c:v>
                </c:pt>
                <c:pt idx="1">
                  <c:v>1894.64</c:v>
                </c:pt>
                <c:pt idx="2">
                  <c:v>1885.65</c:v>
                </c:pt>
                <c:pt idx="3">
                  <c:v>1886.3</c:v>
                </c:pt>
                <c:pt idx="4">
                  <c:v>1900.22</c:v>
                </c:pt>
                <c:pt idx="5">
                  <c:v>1874.94</c:v>
                </c:pt>
                <c:pt idx="6">
                  <c:v>1871.03</c:v>
                </c:pt>
                <c:pt idx="7">
                  <c:v>1861.42</c:v>
                </c:pt>
                <c:pt idx="8">
                  <c:v>491.34</c:v>
                </c:pt>
                <c:pt idx="9">
                  <c:v>654.88</c:v>
                </c:pt>
                <c:pt idx="10">
                  <c:v>551.14</c:v>
                </c:pt>
                <c:pt idx="11">
                  <c:v>565.61</c:v>
                </c:pt>
                <c:pt idx="12">
                  <c:v>555.57000000000005</c:v>
                </c:pt>
                <c:pt idx="13">
                  <c:v>532.45000000000005</c:v>
                </c:pt>
                <c:pt idx="14">
                  <c:v>524.46</c:v>
                </c:pt>
                <c:pt idx="15">
                  <c:v>507.08</c:v>
                </c:pt>
                <c:pt idx="16">
                  <c:v>468.78</c:v>
                </c:pt>
                <c:pt idx="17">
                  <c:v>511.77</c:v>
                </c:pt>
                <c:pt idx="18">
                  <c:v>505.42</c:v>
                </c:pt>
                <c:pt idx="19">
                  <c:v>537.83000000000004</c:v>
                </c:pt>
                <c:pt idx="20">
                  <c:v>568.82000000000005</c:v>
                </c:pt>
                <c:pt idx="21">
                  <c:v>578.88</c:v>
                </c:pt>
                <c:pt idx="22">
                  <c:v>455.99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234800"/>
        <c:axId val="367235360"/>
      </c:lineChart>
      <c:catAx>
        <c:axId val="367234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/>
                  <a:t>Number of concurrent senders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5360"/>
        <c:crosses val="autoZero"/>
        <c:auto val="1"/>
        <c:lblAlgn val="ctr"/>
        <c:lblOffset val="100"/>
        <c:noMultiLvlLbl val="0"/>
      </c:catAx>
      <c:valAx>
        <c:axId val="367235360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2.9431955628684444E-2"/>
              <c:y val="0.257546081602653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4800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6090047915289607"/>
          <c:y val="9.1889872931070551E-2"/>
          <c:w val="0.31230674317223933"/>
          <c:h val="0.17167026629510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80282152230968"/>
          <c:y val="6.7777061648350082E-2"/>
          <c:w val="0.79662729658792664"/>
          <c:h val="0.81264978478413707"/>
        </c:manualLayout>
      </c:layout>
      <c:lineChart>
        <c:grouping val="standard"/>
        <c:varyColors val="0"/>
        <c:ser>
          <c:idx val="1"/>
          <c:order val="0"/>
          <c:tx>
            <c:strRef>
              <c:f>'10Gbps'!$A$26</c:f>
              <c:strCache>
                <c:ptCount val="1"/>
                <c:pt idx="0">
                  <c:v>4 GHz Servers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'10Gbps'!$D$1:$D$23</c:f>
              <c:numCache>
                <c:formatCode>General</c:formatCode>
                <c:ptCount val="23"/>
                <c:pt idx="0">
                  <c:v>3100.96</c:v>
                </c:pt>
                <c:pt idx="1">
                  <c:v>295.22000000000003</c:v>
                </c:pt>
                <c:pt idx="2">
                  <c:v>243.73</c:v>
                </c:pt>
                <c:pt idx="3">
                  <c:v>346.21</c:v>
                </c:pt>
                <c:pt idx="4">
                  <c:v>425.03</c:v>
                </c:pt>
                <c:pt idx="5">
                  <c:v>515.03</c:v>
                </c:pt>
                <c:pt idx="6">
                  <c:v>535.37</c:v>
                </c:pt>
                <c:pt idx="7">
                  <c:v>699.89</c:v>
                </c:pt>
                <c:pt idx="8">
                  <c:v>593.5</c:v>
                </c:pt>
                <c:pt idx="9">
                  <c:v>695.66</c:v>
                </c:pt>
                <c:pt idx="10">
                  <c:v>696.45</c:v>
                </c:pt>
                <c:pt idx="11">
                  <c:v>679.32</c:v>
                </c:pt>
                <c:pt idx="12">
                  <c:v>816.48</c:v>
                </c:pt>
                <c:pt idx="13">
                  <c:v>773.9</c:v>
                </c:pt>
                <c:pt idx="14">
                  <c:v>867.23</c:v>
                </c:pt>
                <c:pt idx="15">
                  <c:v>899.36</c:v>
                </c:pt>
                <c:pt idx="16">
                  <c:v>929.99</c:v>
                </c:pt>
                <c:pt idx="17">
                  <c:v>957.41</c:v>
                </c:pt>
                <c:pt idx="18">
                  <c:v>969.39</c:v>
                </c:pt>
                <c:pt idx="19">
                  <c:v>1001.28</c:v>
                </c:pt>
                <c:pt idx="20">
                  <c:v>1019.29</c:v>
                </c:pt>
                <c:pt idx="21">
                  <c:v>1123.1300000000001</c:v>
                </c:pt>
                <c:pt idx="22">
                  <c:v>1169.06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'10Gbps'!$B$26</c:f>
              <c:strCache>
                <c:ptCount val="1"/>
                <c:pt idx="0">
                  <c:v>2 GHz Servers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'10Gbps'!$E$1:$E$23</c:f>
              <c:numCache>
                <c:formatCode>General</c:formatCode>
                <c:ptCount val="23"/>
                <c:pt idx="0">
                  <c:v>1810.88</c:v>
                </c:pt>
                <c:pt idx="1">
                  <c:v>264.27999999999997</c:v>
                </c:pt>
                <c:pt idx="2">
                  <c:v>259.32</c:v>
                </c:pt>
                <c:pt idx="3">
                  <c:v>272.26</c:v>
                </c:pt>
                <c:pt idx="4">
                  <c:v>290.12</c:v>
                </c:pt>
                <c:pt idx="5">
                  <c:v>334.87</c:v>
                </c:pt>
                <c:pt idx="6">
                  <c:v>375.71</c:v>
                </c:pt>
                <c:pt idx="7">
                  <c:v>442.29</c:v>
                </c:pt>
                <c:pt idx="8">
                  <c:v>423.17</c:v>
                </c:pt>
                <c:pt idx="9">
                  <c:v>468.21</c:v>
                </c:pt>
                <c:pt idx="10">
                  <c:v>489.34</c:v>
                </c:pt>
                <c:pt idx="11">
                  <c:v>539.12</c:v>
                </c:pt>
                <c:pt idx="12">
                  <c:v>576.1</c:v>
                </c:pt>
                <c:pt idx="13">
                  <c:v>584.79999999999995</c:v>
                </c:pt>
                <c:pt idx="14">
                  <c:v>645.11</c:v>
                </c:pt>
                <c:pt idx="15">
                  <c:v>710.13</c:v>
                </c:pt>
                <c:pt idx="16">
                  <c:v>673.53</c:v>
                </c:pt>
                <c:pt idx="17">
                  <c:v>735.33</c:v>
                </c:pt>
                <c:pt idx="18">
                  <c:v>769.87</c:v>
                </c:pt>
                <c:pt idx="19">
                  <c:v>858.36</c:v>
                </c:pt>
                <c:pt idx="20">
                  <c:v>817.02</c:v>
                </c:pt>
                <c:pt idx="21">
                  <c:v>904.79</c:v>
                </c:pt>
                <c:pt idx="22">
                  <c:v>930.32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238160"/>
        <c:axId val="367238720"/>
      </c:lineChart>
      <c:catAx>
        <c:axId val="367238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 dirty="0"/>
                  <a:t>Number of concurrent senders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8720"/>
        <c:crosses val="autoZero"/>
        <c:auto val="1"/>
        <c:lblAlgn val="ctr"/>
        <c:lblOffset val="100"/>
        <c:noMultiLvlLbl val="0"/>
      </c:catAx>
      <c:valAx>
        <c:axId val="367238720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3.2864965155217675E-3"/>
              <c:y val="0.257546293273744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38160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52177399700037497"/>
          <c:y val="9.1889872931070551E-2"/>
          <c:w val="0.39953740157480311"/>
          <c:h val="0.17167026629510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9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25644974103698"/>
          <c:y val="4.7675868204129619E-2"/>
          <c:w val="0.87769054981704475"/>
          <c:h val="0.81451437617916811"/>
        </c:manualLayout>
      </c:layout>
      <c:barChart>
        <c:barDir val="col"/>
        <c:grouping val="clustered"/>
        <c:varyColors val="0"/>
        <c:ser>
          <c:idx val="0"/>
          <c:order val="0"/>
          <c:tx>
            <c:v>1 core</c:v>
          </c:tx>
          <c:invertIfNegative val="0"/>
          <c:dLbls>
            <c:delete val="1"/>
          </c:dLbls>
          <c:cat>
            <c:numRef>
              <c:f>(Sheet1!$C$1,Sheet1!$E$1,Sheet1!$G$1,Sheet1!$I$1)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255</c:v>
                </c:pt>
              </c:numCache>
            </c:numRef>
          </c:cat>
          <c:val>
            <c:numRef>
              <c:f>(Sheet1!$C$2,Sheet1!$E$2,Sheet1!$G$2,Sheet1!$I$2)</c:f>
              <c:numCache>
                <c:formatCode>General</c:formatCode>
                <c:ptCount val="4"/>
                <c:pt idx="0">
                  <c:v>88</c:v>
                </c:pt>
                <c:pt idx="1">
                  <c:v>270</c:v>
                </c:pt>
                <c:pt idx="2">
                  <c:v>844</c:v>
                </c:pt>
                <c:pt idx="3">
                  <c:v>5218</c:v>
                </c:pt>
              </c:numCache>
            </c:numRef>
          </c:val>
        </c:ser>
        <c:ser>
          <c:idx val="1"/>
          <c:order val="1"/>
          <c:tx>
            <c:v>2 cores</c:v>
          </c:tx>
          <c:invertIfNegative val="0"/>
          <c:dLbls>
            <c:delete val="1"/>
          </c:dLbls>
          <c:cat>
            <c:numRef>
              <c:f>(Sheet1!$C$1,Sheet1!$E$1,Sheet1!$G$1,Sheet1!$I$1)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255</c:v>
                </c:pt>
              </c:numCache>
            </c:numRef>
          </c:cat>
          <c:val>
            <c:numRef>
              <c:f>(Sheet1!$C$3,Sheet1!$E$3,Sheet1!$G$3,Sheet1!$I$3)</c:f>
              <c:numCache>
                <c:formatCode>General</c:formatCode>
                <c:ptCount val="4"/>
                <c:pt idx="0">
                  <c:v>268</c:v>
                </c:pt>
                <c:pt idx="1">
                  <c:v>356</c:v>
                </c:pt>
                <c:pt idx="2">
                  <c:v>604</c:v>
                </c:pt>
                <c:pt idx="3">
                  <c:v>3001</c:v>
                </c:pt>
              </c:numCache>
            </c:numRef>
          </c:val>
        </c:ser>
        <c:ser>
          <c:idx val="2"/>
          <c:order val="2"/>
          <c:tx>
            <c:v>4 cores</c:v>
          </c:tx>
          <c:invertIfNegative val="0"/>
          <c:dLbls>
            <c:delete val="1"/>
          </c:dLbls>
          <c:cat>
            <c:numRef>
              <c:f>(Sheet1!$C$1,Sheet1!$E$1,Sheet1!$G$1,Sheet1!$I$1)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255</c:v>
                </c:pt>
              </c:numCache>
            </c:numRef>
          </c:cat>
          <c:val>
            <c:numRef>
              <c:f>(Sheet1!$C$4,Sheet1!$E$4,Sheet1!$G$4,Sheet1!$I$4)</c:f>
              <c:numCache>
                <c:formatCode>General</c:formatCode>
                <c:ptCount val="4"/>
                <c:pt idx="0">
                  <c:v>593.5</c:v>
                </c:pt>
                <c:pt idx="1">
                  <c:v>580</c:v>
                </c:pt>
                <c:pt idx="2">
                  <c:v>856</c:v>
                </c:pt>
                <c:pt idx="3">
                  <c:v>2208</c:v>
                </c:pt>
              </c:numCache>
            </c:numRef>
          </c:val>
        </c:ser>
        <c:ser>
          <c:idx val="3"/>
          <c:order val="3"/>
          <c:tx>
            <c:v>8 cores</c:v>
          </c:tx>
          <c:invertIfNegative val="0"/>
          <c:dLbls>
            <c:delete val="1"/>
          </c:dLbls>
          <c:cat>
            <c:numRef>
              <c:f>(Sheet1!$C$1,Sheet1!$E$1,Sheet1!$G$1,Sheet1!$I$1)</c:f>
              <c:numCache>
                <c:formatCode>General</c:formatCode>
                <c:ptCount val="4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255</c:v>
                </c:pt>
              </c:numCache>
            </c:numRef>
          </c:cat>
          <c:val>
            <c:numRef>
              <c:f>(Sheet1!$C$5,Sheet1!$E$5,Sheet1!$G$5,Sheet1!$I$5)</c:f>
              <c:numCache>
                <c:formatCode>General</c:formatCode>
                <c:ptCount val="4"/>
                <c:pt idx="0">
                  <c:v>1736</c:v>
                </c:pt>
                <c:pt idx="1">
                  <c:v>1534</c:v>
                </c:pt>
                <c:pt idx="2">
                  <c:v>1303</c:v>
                </c:pt>
                <c:pt idx="3">
                  <c:v>2492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4249664"/>
        <c:axId val="284248544"/>
      </c:barChart>
      <c:catAx>
        <c:axId val="28424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Numbers of simulated switch ports</a:t>
                </a:r>
              </a:p>
            </c:rich>
          </c:tx>
          <c:layout>
            <c:manualLayout>
              <c:xMode val="edge"/>
              <c:yMode val="edge"/>
              <c:x val="0.30394080463622114"/>
              <c:y val="0.931881988333216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84248544"/>
        <c:crosses val="autoZero"/>
        <c:auto val="1"/>
        <c:lblAlgn val="ctr"/>
        <c:lblOffset val="100"/>
        <c:noMultiLvlLbl val="0"/>
      </c:catAx>
      <c:valAx>
        <c:axId val="28424854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 baseline="0"/>
                </a:pPr>
                <a:r>
                  <a:rPr lang="en-US" sz="1800" baseline="0"/>
                  <a:t>Simulation Slowdown</a:t>
                </a:r>
              </a:p>
            </c:rich>
          </c:tx>
          <c:layout>
            <c:manualLayout>
              <c:xMode val="edge"/>
              <c:yMode val="edge"/>
              <c:x val="0"/>
              <c:y val="0.208662834340484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424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4526934032337945E-2"/>
          <c:y val="6.0397274284376433E-2"/>
          <c:w val="0.12636166607382679"/>
          <c:h val="0.244995995218907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76986653264099"/>
          <c:y val="4.9263998250218849E-2"/>
          <c:w val="0.78728835092421956"/>
          <c:h val="0.7773593635847069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Prototyping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Sheet1!$D$2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Virtual Machines + NetFPGA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Sheet1!$B$3</c:f>
              <c:numCache>
                <c:formatCode>General</c:formatCode>
                <c:ptCount val="1"/>
                <c:pt idx="0">
                  <c:v>100</c:v>
                </c:pt>
              </c:numCache>
            </c:numRef>
          </c:xVal>
          <c:yVal>
            <c:numRef>
              <c:f>Sheet1!$D$3</c:f>
              <c:numCache>
                <c:formatCode>General</c:formatCode>
                <c:ptCount val="1"/>
                <c:pt idx="0">
                  <c:v>50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Software timing simulation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Sheet1!$B$4</c:f>
              <c:numCache>
                <c:formatCode>General</c:formatCode>
                <c:ptCount val="1"/>
                <c:pt idx="0">
                  <c:v>10</c:v>
                </c:pt>
              </c:numCache>
            </c:numRef>
          </c:xVal>
          <c:yVal>
            <c:numRef>
              <c:f>Sheet1!$D$4</c:f>
              <c:numCache>
                <c:formatCode>General</c:formatCode>
                <c:ptCount val="1"/>
                <c:pt idx="0">
                  <c:v>90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EC2 functional simulation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Sheet1!$B$5</c:f>
              <c:numCache>
                <c:formatCode>General</c:formatCode>
                <c:ptCount val="1"/>
                <c:pt idx="0">
                  <c:v>1000</c:v>
                </c:pt>
              </c:numCache>
            </c:numRef>
          </c:xVal>
          <c:yVal>
            <c:numRef>
              <c:f>Sheet1!$D$5</c:f>
              <c:numCache>
                <c:formatCode>General</c:formatCode>
                <c:ptCount val="1"/>
                <c:pt idx="0">
                  <c:v>10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RAMP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Sheet1!$B$6</c:f>
              <c:numCache>
                <c:formatCode>#,##0</c:formatCode>
                <c:ptCount val="1"/>
                <c:pt idx="0">
                  <c:v>10000</c:v>
                </c:pt>
              </c:numCache>
            </c:numRef>
          </c:xVal>
          <c:yVal>
            <c:numRef>
              <c:f>Sheet1!$D$6</c:f>
              <c:numCache>
                <c:formatCode>General</c:formatCode>
                <c:ptCount val="1"/>
                <c:pt idx="0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4915120"/>
        <c:axId val="284915680"/>
      </c:scatterChart>
      <c:valAx>
        <c:axId val="284915120"/>
        <c:scaling>
          <c:logBase val="10"/>
          <c:orientation val="minMax"/>
          <c:max val="1000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Scale (nodes)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4915680"/>
        <c:crosses val="autoZero"/>
        <c:crossBetween val="midCat"/>
      </c:valAx>
      <c:valAx>
        <c:axId val="28491568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Accuracy (%)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2.1203579605740815E-2"/>
              <c:y val="0.333579914352811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84915120"/>
        <c:crosses val="autoZero"/>
        <c:crossBetween val="midCat"/>
        <c:majorUnit val="10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217617223522735"/>
          <c:y val="5.6030183727034118E-2"/>
          <c:w val="0.81313080797332771"/>
          <c:h val="0.76225652073073857"/>
        </c:manualLayout>
      </c:layout>
      <c:barChart>
        <c:barDir val="col"/>
        <c:grouping val="clustered"/>
        <c:varyColors val="0"/>
        <c:ser>
          <c:idx val="0"/>
          <c:order val="0"/>
          <c:tx>
            <c:v>Functional only</c:v>
          </c:tx>
          <c:invertIfNegative val="0"/>
          <c:cat>
            <c:numRef>
              <c:f>Sheet1!$C$1:$G$1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  <c:pt idx="4">
                  <c:v>64</c:v>
                </c:pt>
              </c:numCache>
            </c:numRef>
          </c:cat>
          <c:val>
            <c:numRef>
              <c:f>Sheet1!$C$8:$G$8</c:f>
              <c:numCache>
                <c:formatCode>General</c:formatCode>
                <c:ptCount val="5"/>
                <c:pt idx="0">
                  <c:v>1.5294489826634599</c:v>
                </c:pt>
                <c:pt idx="1">
                  <c:v>2.5198420997897291</c:v>
                </c:pt>
                <c:pt idx="2">
                  <c:v>5.3343365506799687</c:v>
                </c:pt>
                <c:pt idx="3">
                  <c:v>10.605225468617141</c:v>
                </c:pt>
                <c:pt idx="4">
                  <c:v>34.194771533070863</c:v>
                </c:pt>
              </c:numCache>
            </c:numRef>
          </c:val>
        </c:ser>
        <c:ser>
          <c:idx val="1"/>
          <c:order val="1"/>
          <c:tx>
            <c:v>g-cache</c:v>
          </c:tx>
          <c:invertIfNegative val="0"/>
          <c:val>
            <c:numRef>
              <c:f>Sheet1!$C$15:$G$15</c:f>
              <c:numCache>
                <c:formatCode>General</c:formatCode>
                <c:ptCount val="5"/>
                <c:pt idx="0">
                  <c:v>5.9344494969594423</c:v>
                </c:pt>
                <c:pt idx="1">
                  <c:v>10.033216278391039</c:v>
                </c:pt>
                <c:pt idx="2">
                  <c:v>21.690321096208937</c:v>
                </c:pt>
                <c:pt idx="3">
                  <c:v>44.077269417453309</c:v>
                </c:pt>
                <c:pt idx="4">
                  <c:v>106.89772286445265</c:v>
                </c:pt>
              </c:numCache>
            </c:numRef>
          </c:val>
        </c:ser>
        <c:ser>
          <c:idx val="2"/>
          <c:order val="2"/>
          <c:tx>
            <c:v>GEMS</c:v>
          </c:tx>
          <c:invertIfNegative val="0"/>
          <c:val>
            <c:numRef>
              <c:f>Sheet1!$C$22:$G$22</c:f>
              <c:numCache>
                <c:formatCode>General</c:formatCode>
                <c:ptCount val="5"/>
                <c:pt idx="0">
                  <c:v>7.3720792546332694</c:v>
                </c:pt>
                <c:pt idx="1">
                  <c:v>15.391893877905026</c:v>
                </c:pt>
                <c:pt idx="2">
                  <c:v>36.243371324634332</c:v>
                </c:pt>
                <c:pt idx="3">
                  <c:v>68.826481428831443</c:v>
                </c:pt>
                <c:pt idx="4">
                  <c:v>263.19145483018423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906048"/>
        <c:axId val="283907168"/>
      </c:barChart>
      <c:catAx>
        <c:axId val="283906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Number of Cores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283907168"/>
        <c:crosses val="autoZero"/>
        <c:auto val="1"/>
        <c:lblAlgn val="ctr"/>
        <c:lblOffset val="100"/>
        <c:noMultiLvlLbl val="0"/>
      </c:catAx>
      <c:valAx>
        <c:axId val="28390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Speedup (Geometric</a:t>
                </a:r>
                <a:r>
                  <a:rPr lang="en-US" sz="1800" baseline="0"/>
                  <a:t> Mean)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8390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43409512835286"/>
          <c:y val="6.6731830934926586E-2"/>
          <c:w val="0.27721181811732976"/>
          <c:h val="0.1859100075938814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0.79787</cdr:x>
      <cdr:y>0.06667</cdr:y>
    </cdr:from>
    <cdr:to>
      <cdr:x>0.91489</cdr:x>
      <cdr:y>0.12726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5714983" y="304815"/>
          <a:ext cx="83819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1pPr>
          <a:lvl2pPr marL="4572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2pPr>
          <a:lvl3pPr marL="9144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3pPr>
          <a:lvl4pPr marL="13716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4pPr>
          <a:lvl5pPr marL="1828800" algn="ctr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defRPr>
          </a:lvl9pPr>
        </a:lstStyle>
        <a:p xmlns:a="http://schemas.openxmlformats.org/drawingml/2006/main">
          <a:r>
            <a:rPr lang="en-US" sz="1200" dirty="0" smtClean="0"/>
            <a:t>FAME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ffectLst/>
                <a:latin typeface="Times" pitchFamily="112" charset="0"/>
              </a:defRPr>
            </a:lvl1pPr>
          </a:lstStyle>
          <a:p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  <a:latin typeface="Times" pitchFamily="112" charset="0"/>
              </a:defRPr>
            </a:lvl1pPr>
          </a:lstStyle>
          <a:p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ffectLst/>
                <a:latin typeface="Times" pitchFamily="112" charset="0"/>
              </a:defRPr>
            </a:lvl1pPr>
          </a:lstStyle>
          <a:p>
            <a:endParaRPr lang="en-US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  <a:latin typeface="Times" pitchFamily="112" charset="0"/>
              </a:defRPr>
            </a:lvl1pPr>
          </a:lstStyle>
          <a:p>
            <a:fld id="{E4B42046-3CF3-4F68-8DE6-E2BA1AD426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2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ffectLst/>
                <a:latin typeface="Times" pitchFamily="112" charset="0"/>
              </a:defRPr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  <a:latin typeface="Times" pitchFamily="112" charset="0"/>
              </a:defRPr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ffectLst/>
                <a:latin typeface="Times" pitchFamily="112" charset="0"/>
              </a:defRPr>
            </a:lvl1pPr>
          </a:lstStyle>
          <a:p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ffectLst/>
                <a:latin typeface="Times" pitchFamily="112" charset="0"/>
              </a:defRPr>
            </a:lvl1pPr>
          </a:lstStyle>
          <a:p>
            <a:fld id="{64112414-4197-4D7A-B9C4-A6EFD11103E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52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1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225CD-D962-49E8-A008-F1573AA0D97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43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Bee3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59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Year </a:t>
            </a:r>
            <a:r>
              <a:rPr lang="en-US" dirty="0" err="1" smtClean="0"/>
              <a:t>vs</a:t>
            </a:r>
            <a:r>
              <a:rPr lang="en-US" dirty="0" smtClean="0"/>
              <a:t> 28nm;</a:t>
            </a:r>
            <a:r>
              <a:rPr lang="en-US" baseline="0" dirty="0" smtClean="0"/>
              <a:t> performance as a separate ; first bullet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6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Packet switching first</a:t>
            </a:r>
            <a:r>
              <a:rPr lang="en-US" baseline="0" dirty="0" smtClean="0"/>
              <a:t> (standard), </a:t>
            </a:r>
            <a:r>
              <a:rPr lang="en-US" baseline="0" dirty="0" err="1" smtClean="0"/>
              <a:t>cw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eaiser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scale;</a:t>
            </a:r>
            <a:r>
              <a:rPr lang="en-US" baseline="0" dirty="0" smtClean="0"/>
              <a:t>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9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F26C5F-CFE8-4D4B-82CD-F99A0073F058}" type="slidenum">
              <a:rPr lang="en-US"/>
              <a:pPr/>
              <a:t>57</a:t>
            </a:fld>
            <a:endParaRPr lang="en-US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74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2414-4197-4D7A-B9C4-A6EFD11103E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8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0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9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990600" y="2743200"/>
            <a:ext cx="7086600" cy="2209800"/>
          </a:xfrm>
        </p:spPr>
        <p:txBody>
          <a:bodyPr/>
          <a:lstStyle>
            <a:lvl1pPr>
              <a:defRPr sz="42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471613" y="44958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572" y="-266700"/>
            <a:ext cx="9485172" cy="472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695274-8871-4F69-A16B-CFA69D3D9AC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46088"/>
            <a:ext cx="2125662" cy="5873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446088"/>
            <a:ext cx="6226175" cy="5873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AF5EDF-B7D3-422F-BED4-CAE9FB66A86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3E59A2-B051-4CCC-878C-FDF21DA02B47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038600" cy="504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6350"/>
            <a:ext cx="4038600" cy="5043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C753B0-1936-4D36-974A-8321D7250AE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08A28A-2C5D-4869-A53E-25B4543626F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1518D3-1C4D-4311-9D36-09F6B550F94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7497FB-1241-4E42-B5AB-9260C12EFEF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AE8C50-7FD9-4D1F-8B16-87CD7908BCF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242AF-1F55-4AF0-A888-64F164393BE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6063"/>
            <a:ext cx="2895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 Black" pitchFamily="34" charset="0"/>
              </a:defRPr>
            </a:lvl1pPr>
          </a:lstStyle>
          <a:p>
            <a:fld id="{53521FB6-E31A-48F0-9718-CBAC88EC1AC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8401" y="23020"/>
            <a:ext cx="9144000" cy="546100"/>
            <a:chOff x="0" y="0"/>
            <a:chExt cx="5760" cy="344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3687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hlink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2400">
                <a:effectLst/>
                <a:latin typeface="Times New Roman" pitchFamily="18" charset="0"/>
              </a:endParaRPr>
            </a:p>
          </p:txBody>
        </p:sp>
        <p:sp>
          <p:nvSpPr>
            <p:cNvPr id="3687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87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>
                <a:solidFill>
                  <a:schemeClr val="accent2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687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446088"/>
            <a:ext cx="7315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687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6350"/>
            <a:ext cx="82296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5113"/>
            <a:ext cx="21336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/>
                <a:latin typeface="Arial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0"/>
            <a:ext cx="1837200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Windkanal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flowswitch.org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.edu/nsnam/ns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0" y="4057581"/>
            <a:ext cx="10706100" cy="11430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DIABLO: Using FPGAs to Simulate Novel Datacenter Network Architectures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at Scale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012" y="5905500"/>
            <a:ext cx="8458200" cy="838200"/>
          </a:xfrm>
        </p:spPr>
        <p:txBody>
          <a:bodyPr/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Zhangxi Tan</a:t>
            </a:r>
            <a:r>
              <a:rPr lang="en-US" sz="2200" b="1" dirty="0" smtClean="0"/>
              <a:t>, Krste Asanovic, David Patterson</a:t>
            </a:r>
            <a:endParaRPr lang="en-US" sz="2000" b="1" dirty="0"/>
          </a:p>
        </p:txBody>
      </p:sp>
      <p:sp>
        <p:nvSpPr>
          <p:cNvPr id="962564" name="Text Box 4"/>
          <p:cNvSpPr txBox="1">
            <a:spLocks noChangeArrowheads="1"/>
          </p:cNvSpPr>
          <p:nvPr/>
        </p:nvSpPr>
        <p:spPr bwMode="auto">
          <a:xfrm>
            <a:off x="3678465" y="6324600"/>
            <a:ext cx="1587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cs typeface="Tahoma" pitchFamily="34" charset="0"/>
              </a:rPr>
              <a:t>June 2013</a:t>
            </a:r>
            <a:endParaRPr lang="en-US" sz="2400" dirty="0">
              <a:effectLst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2609850"/>
          </a:xfrm>
        </p:spPr>
        <p:txBody>
          <a:bodyPr/>
          <a:lstStyle/>
          <a:p>
            <a:r>
              <a:rPr lang="en-US" dirty="0" smtClean="0"/>
              <a:t>Terminology</a:t>
            </a:r>
          </a:p>
          <a:p>
            <a:pPr marL="628650" lvl="1" indent="-228600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Host vs. Target</a:t>
            </a:r>
            <a:endParaRPr lang="en-US" dirty="0" smtClean="0"/>
          </a:p>
          <a:p>
            <a:pPr lvl="2"/>
            <a:r>
              <a:rPr lang="en-US" dirty="0" smtClean="0"/>
              <a:t>Target: Systems being simulated, e.g. servers and switches</a:t>
            </a:r>
          </a:p>
          <a:p>
            <a:pPr lvl="2"/>
            <a:r>
              <a:rPr lang="en-US" dirty="0" smtClean="0"/>
              <a:t>Host</a:t>
            </a:r>
            <a:r>
              <a:rPr lang="en-US" dirty="0"/>
              <a:t>: The platform on which the simulator runs, e.g. </a:t>
            </a:r>
            <a:r>
              <a:rPr lang="en-US" dirty="0" smtClean="0"/>
              <a:t>FPGAs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Taxonomy </a:t>
            </a:r>
            <a:endParaRPr lang="en-US" dirty="0"/>
          </a:p>
          <a:p>
            <a:pPr lvl="1"/>
            <a:r>
              <a:rPr lang="en-US" dirty="0"/>
              <a:t>Software Architecture Model Execution (SAME) </a:t>
            </a:r>
            <a:r>
              <a:rPr lang="en-US" dirty="0" err="1"/>
              <a:t>vs</a:t>
            </a:r>
            <a:r>
              <a:rPr lang="en-US" dirty="0"/>
              <a:t> FPGA Architecture Execution (</a:t>
            </a:r>
            <a:r>
              <a:rPr lang="en-US"/>
              <a:t>FAME</a:t>
            </a:r>
            <a:r>
              <a:rPr lang="en-US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9800"/>
            <a:ext cx="7315200" cy="746125"/>
          </a:xfrm>
        </p:spPr>
        <p:txBody>
          <a:bodyPr/>
          <a:lstStyle/>
          <a:p>
            <a:r>
              <a:rPr lang="en-US" dirty="0" smtClean="0"/>
              <a:t>Computer System Simulations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3931" y="6172200"/>
            <a:ext cx="7594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case for FAME: FPGA architecture model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execution, ISCA’10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94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052638"/>
          </a:xfrm>
        </p:spPr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Dramatically </a:t>
            </a:r>
            <a:r>
              <a:rPr lang="en-US" dirty="0">
                <a:solidFill>
                  <a:srgbClr val="FF0000"/>
                </a:solidFill>
              </a:rPr>
              <a:t>shorter simulation time! (~10ms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dirty="0" smtClean="0"/>
              <a:t>Datacenter: O(100) seconds or more</a:t>
            </a:r>
            <a:endParaRPr lang="en-US" dirty="0"/>
          </a:p>
          <a:p>
            <a:pPr lvl="1"/>
            <a:r>
              <a:rPr lang="en-US" dirty="0" smtClean="0"/>
              <a:t>Unrealistic models, e.g. infinite fast CPUs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46125"/>
          </a:xfrm>
        </p:spPr>
        <p:txBody>
          <a:bodyPr/>
          <a:lstStyle/>
          <a:p>
            <a:r>
              <a:rPr lang="en-US" dirty="0"/>
              <a:t>Software Architecture Model Execution (SAME)</a:t>
            </a:r>
          </a:p>
        </p:txBody>
      </p:sp>
      <p:graphicFrame>
        <p:nvGraphicFramePr>
          <p:cNvPr id="5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819017"/>
              </p:ext>
            </p:extLst>
          </p:nvPr>
        </p:nvGraphicFramePr>
        <p:xfrm>
          <a:off x="457200" y="1981200"/>
          <a:ext cx="8077200" cy="1855909"/>
        </p:xfrm>
        <a:graphic>
          <a:graphicData uri="http://schemas.openxmlformats.org/drawingml/2006/table">
            <a:tbl>
              <a:tblPr/>
              <a:tblGrid>
                <a:gridCol w="1905000"/>
                <a:gridCol w="2438400"/>
                <a:gridCol w="1447800"/>
                <a:gridCol w="2286000"/>
              </a:tblGrid>
              <a:tr h="967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Median Instructions Simulated/ Benchmark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Median #Cores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Median Instructions Simulated/ 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8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ISCA 1998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267M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267M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ISCA 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825M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ＭＳ Ｐゴシック" panose="020B0600070205080204" pitchFamily="34" charset="-128"/>
                        </a:rPr>
                        <a:t>100M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082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962" y="598488"/>
            <a:ext cx="7666037" cy="746125"/>
          </a:xfrm>
        </p:spPr>
        <p:txBody>
          <a:bodyPr/>
          <a:lstStyle/>
          <a:p>
            <a:r>
              <a:rPr lang="en-US" dirty="0"/>
              <a:t>FPGA Architecture Execution (FAME)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28750"/>
            <a:ext cx="8229600" cy="5043488"/>
          </a:xfrm>
        </p:spPr>
        <p:txBody>
          <a:bodyPr/>
          <a:lstStyle/>
          <a:p>
            <a:r>
              <a:rPr lang="en-US" dirty="0" smtClean="0"/>
              <a:t>FAME: Simulators built on FPGAs</a:t>
            </a:r>
          </a:p>
          <a:p>
            <a:pPr lvl="1"/>
            <a:r>
              <a:rPr lang="en-US" dirty="0" smtClean="0"/>
              <a:t>Not FPGA computers</a:t>
            </a:r>
          </a:p>
          <a:p>
            <a:pPr lvl="1"/>
            <a:r>
              <a:rPr lang="en-US" dirty="0" smtClean="0"/>
              <a:t>Not FPGA accelerators</a:t>
            </a:r>
          </a:p>
          <a:p>
            <a:endParaRPr lang="en-US" dirty="0" smtClean="0"/>
          </a:p>
          <a:p>
            <a:r>
              <a:rPr lang="en-US" dirty="0" smtClean="0"/>
              <a:t>Three FAME dimensions: </a:t>
            </a:r>
            <a:endParaRPr lang="en-US" dirty="0"/>
          </a:p>
          <a:p>
            <a:pPr lvl="1"/>
            <a:r>
              <a:rPr lang="en-US" dirty="0" smtClean="0"/>
              <a:t>Direct </a:t>
            </a:r>
            <a:r>
              <a:rPr lang="en-US" dirty="0" err="1" smtClean="0"/>
              <a:t>vs</a:t>
            </a:r>
            <a:r>
              <a:rPr lang="en-US" dirty="0" smtClean="0"/>
              <a:t> Decoupled</a:t>
            </a:r>
          </a:p>
          <a:p>
            <a:pPr lvl="2"/>
            <a:r>
              <a:rPr lang="en-US" dirty="0" smtClean="0"/>
              <a:t>Direct: Target cycles = host cycles</a:t>
            </a:r>
          </a:p>
          <a:p>
            <a:pPr lvl="2"/>
            <a:r>
              <a:rPr lang="en-US" dirty="0" smtClean="0"/>
              <a:t>Decoupled: Decouple host cycles from target cycles use models for timing accuracy</a:t>
            </a:r>
            <a:endParaRPr lang="en-US" dirty="0"/>
          </a:p>
          <a:p>
            <a:pPr lvl="1"/>
            <a:r>
              <a:rPr lang="en-US" dirty="0" smtClean="0"/>
              <a:t>Full RTL </a:t>
            </a:r>
            <a:r>
              <a:rPr lang="en-US" dirty="0" err="1" smtClean="0"/>
              <a:t>vs</a:t>
            </a:r>
            <a:r>
              <a:rPr lang="en-US" dirty="0" smtClean="0"/>
              <a:t> Abstracted</a:t>
            </a:r>
          </a:p>
          <a:p>
            <a:pPr lvl="2"/>
            <a:r>
              <a:rPr lang="en-US" dirty="0" smtClean="0"/>
              <a:t>Full RTL: resource inefficient on FPGAs</a:t>
            </a:r>
          </a:p>
          <a:p>
            <a:pPr lvl="2"/>
            <a:r>
              <a:rPr lang="en-US" dirty="0" smtClean="0"/>
              <a:t>Abstracted: modeled RTL with FPGA friendly structures</a:t>
            </a:r>
          </a:p>
          <a:p>
            <a:pPr lvl="1"/>
            <a:r>
              <a:rPr lang="en-US" dirty="0" smtClean="0"/>
              <a:t>Single </a:t>
            </a:r>
            <a:r>
              <a:rPr lang="en-US" dirty="0" err="1" smtClean="0"/>
              <a:t>vs</a:t>
            </a:r>
            <a:r>
              <a:rPr lang="en-US" dirty="0" smtClean="0"/>
              <a:t> Multithreaded host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94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33400"/>
          </a:xfrm>
        </p:spPr>
        <p:txBody>
          <a:bodyPr/>
          <a:lstStyle/>
          <a:p>
            <a:r>
              <a:rPr lang="en-US" dirty="0" smtClean="0"/>
              <a:t>Example: simulating four independent CPUs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  <a:p>
            <a:pPr lvl="1">
              <a:buNone/>
            </a:pP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15200" cy="746125"/>
          </a:xfrm>
        </p:spPr>
        <p:txBody>
          <a:bodyPr/>
          <a:lstStyle/>
          <a:p>
            <a:r>
              <a:rPr lang="en-US" dirty="0" smtClean="0"/>
              <a:t>Host multithreading</a:t>
            </a:r>
            <a:endParaRPr lang="en-US" dirty="0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545284" y="3467071"/>
            <a:ext cx="1132013" cy="83174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910986" y="4789086"/>
            <a:ext cx="107621" cy="390626"/>
            <a:chOff x="432" y="2208"/>
            <a:chExt cx="96" cy="384"/>
          </a:xfrm>
        </p:grpSpPr>
        <p:sp>
          <p:nvSpPr>
            <p:cNvPr id="89" name="Rectangle 2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803365" y="4495453"/>
            <a:ext cx="322863" cy="24447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>
                <a:effectLst/>
                <a:latin typeface="Arial" pitchFamily="34" charset="0"/>
                <a:ea typeface="MS PGothic" pitchFamily="34" charset="-128"/>
              </a:rPr>
              <a:t>+1</a:t>
            </a:r>
          </a:p>
        </p:txBody>
      </p:sp>
      <p:sp>
        <p:nvSpPr>
          <p:cNvPr id="12" name="Freeform 23"/>
          <p:cNvSpPr>
            <a:spLocks/>
          </p:cNvSpPr>
          <p:nvPr/>
        </p:nvSpPr>
        <p:spPr bwMode="auto">
          <a:xfrm>
            <a:off x="1018607" y="4592445"/>
            <a:ext cx="322863" cy="391954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Freeform 24"/>
          <p:cNvSpPr>
            <a:spLocks/>
          </p:cNvSpPr>
          <p:nvPr/>
        </p:nvSpPr>
        <p:spPr bwMode="auto">
          <a:xfrm>
            <a:off x="641269" y="4592445"/>
            <a:ext cx="269717" cy="391954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 flipV="1">
            <a:off x="1131542" y="4943211"/>
            <a:ext cx="54475" cy="9832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>
            <a:off x="1295400" y="4984399"/>
            <a:ext cx="161697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1233849" y="3467071"/>
            <a:ext cx="215242" cy="538107"/>
            <a:chOff x="432" y="1296"/>
            <a:chExt cx="192" cy="528"/>
          </a:xfrm>
        </p:grpSpPr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PC</a:t>
              </a:r>
            </a:p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32"/>
          <p:cNvGrpSpPr>
            <a:grpSpLocks/>
          </p:cNvGrpSpPr>
          <p:nvPr/>
        </p:nvGrpSpPr>
        <p:grpSpPr bwMode="auto">
          <a:xfrm>
            <a:off x="1126228" y="3565392"/>
            <a:ext cx="215242" cy="538107"/>
            <a:chOff x="432" y="1296"/>
            <a:chExt cx="192" cy="528"/>
          </a:xfrm>
        </p:grpSpPr>
        <p:sp>
          <p:nvSpPr>
            <p:cNvPr id="83" name="Rectangle 3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PC</a:t>
              </a:r>
            </a:p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5"/>
          <p:cNvGrpSpPr>
            <a:grpSpLocks/>
          </p:cNvGrpSpPr>
          <p:nvPr/>
        </p:nvGrpSpPr>
        <p:grpSpPr bwMode="auto">
          <a:xfrm>
            <a:off x="1018607" y="3662384"/>
            <a:ext cx="215242" cy="539435"/>
            <a:chOff x="432" y="1296"/>
            <a:chExt cx="192" cy="528"/>
          </a:xfrm>
        </p:grpSpPr>
        <p:sp>
          <p:nvSpPr>
            <p:cNvPr id="81" name="Rectangle 3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PC</a:t>
              </a:r>
            </a:p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82" name="Freeform 3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38"/>
          <p:cNvGrpSpPr>
            <a:grpSpLocks/>
          </p:cNvGrpSpPr>
          <p:nvPr/>
        </p:nvGrpSpPr>
        <p:grpSpPr bwMode="auto">
          <a:xfrm>
            <a:off x="910986" y="3760705"/>
            <a:ext cx="215242" cy="538107"/>
            <a:chOff x="432" y="1296"/>
            <a:chExt cx="192" cy="528"/>
          </a:xfrm>
        </p:grpSpPr>
        <p:sp>
          <p:nvSpPr>
            <p:cNvPr id="79" name="Rectangle 3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PC</a:t>
              </a:r>
            </a:p>
            <a:p>
              <a:r>
                <a:rPr lang="en-US" sz="1000" b="1">
                  <a:effectLst/>
                  <a:latin typeface="Arial" pitchFamily="34" charset="0"/>
                  <a:ea typeface="MS PGothic" pitchFamily="34" charset="-128"/>
                </a:rPr>
                <a:t>1</a:t>
              </a:r>
            </a:p>
          </p:txBody>
        </p:sp>
        <p:sp>
          <p:nvSpPr>
            <p:cNvPr id="80" name="Freeform 4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41"/>
          <p:cNvSpPr>
            <a:spLocks/>
          </p:cNvSpPr>
          <p:nvPr/>
        </p:nvSpPr>
        <p:spPr bwMode="auto">
          <a:xfrm>
            <a:off x="1826428" y="3613223"/>
            <a:ext cx="162096" cy="5885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1449091" y="3760705"/>
            <a:ext cx="37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1341470" y="3859025"/>
            <a:ext cx="48495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1233849" y="3956017"/>
            <a:ext cx="5925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>
            <a:off x="1126228" y="4054338"/>
            <a:ext cx="70020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 flipV="1">
            <a:off x="1934049" y="4152659"/>
            <a:ext cx="0" cy="83174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>
            <a:off x="1988524" y="3906857"/>
            <a:ext cx="26971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2258241" y="3613223"/>
            <a:ext cx="484959" cy="53943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effectLst/>
                <a:latin typeface="Arial" pitchFamily="34" charset="0"/>
                <a:ea typeface="MS PGothic" pitchFamily="34" charset="-128"/>
              </a:rPr>
              <a:t>I$</a:t>
            </a:r>
          </a:p>
        </p:txBody>
      </p:sp>
      <p:grpSp>
        <p:nvGrpSpPr>
          <p:cNvPr id="28" name="Group 49"/>
          <p:cNvGrpSpPr>
            <a:grpSpLocks/>
          </p:cNvGrpSpPr>
          <p:nvPr/>
        </p:nvGrpSpPr>
        <p:grpSpPr bwMode="auto">
          <a:xfrm>
            <a:off x="4114800" y="4789086"/>
            <a:ext cx="107621" cy="390626"/>
            <a:chOff x="432" y="2208"/>
            <a:chExt cx="96" cy="384"/>
          </a:xfrm>
        </p:grpSpPr>
        <p:sp>
          <p:nvSpPr>
            <p:cNvPr id="77" name="Rectangle 5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5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52"/>
          <p:cNvGrpSpPr>
            <a:grpSpLocks/>
          </p:cNvGrpSpPr>
          <p:nvPr/>
        </p:nvGrpSpPr>
        <p:grpSpPr bwMode="auto">
          <a:xfrm>
            <a:off x="2958442" y="3613223"/>
            <a:ext cx="215242" cy="539435"/>
            <a:chOff x="432" y="1296"/>
            <a:chExt cx="192" cy="528"/>
          </a:xfrm>
        </p:grpSpPr>
        <p:sp>
          <p:nvSpPr>
            <p:cNvPr id="7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1" dirty="0">
                  <a:effectLst/>
                  <a:latin typeface="Arial" pitchFamily="34" charset="0"/>
                  <a:ea typeface="MS PGothic" pitchFamily="34" charset="-128"/>
                </a:rPr>
                <a:t>IR</a:t>
              </a:r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Line 55"/>
          <p:cNvSpPr>
            <a:spLocks noChangeShapeType="1"/>
          </p:cNvSpPr>
          <p:nvPr/>
        </p:nvSpPr>
        <p:spPr bwMode="auto">
          <a:xfrm>
            <a:off x="2743200" y="3906857"/>
            <a:ext cx="2152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4922622" y="3534833"/>
            <a:ext cx="700201" cy="499576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effectLst/>
                <a:latin typeface="Arial" pitchFamily="34" charset="0"/>
                <a:ea typeface="MS PGothic" pitchFamily="34" charset="-128"/>
              </a:rPr>
              <a:t>GPR1</a:t>
            </a:r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4815001" y="3593294"/>
            <a:ext cx="700201" cy="499576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effectLst/>
                <a:latin typeface="Arial" pitchFamily="34" charset="0"/>
                <a:ea typeface="MS PGothic" pitchFamily="34" charset="-128"/>
              </a:rPr>
              <a:t>GPR1</a:t>
            </a:r>
          </a:p>
        </p:txBody>
      </p:sp>
      <p:sp>
        <p:nvSpPr>
          <p:cNvPr id="33" name="Rectangle 58"/>
          <p:cNvSpPr>
            <a:spLocks noChangeArrowheads="1"/>
          </p:cNvSpPr>
          <p:nvPr/>
        </p:nvSpPr>
        <p:spPr bwMode="auto">
          <a:xfrm>
            <a:off x="4707380" y="3653083"/>
            <a:ext cx="700201" cy="499576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effectLst/>
                <a:latin typeface="Arial" pitchFamily="34" charset="0"/>
                <a:ea typeface="MS PGothic" pitchFamily="34" charset="-128"/>
              </a:rPr>
              <a:t>GPR1</a:t>
            </a:r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4599759" y="3711544"/>
            <a:ext cx="700201" cy="499576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>
                <a:effectLst/>
                <a:latin typeface="Arial" pitchFamily="34" charset="0"/>
                <a:ea typeface="MS PGothic" pitchFamily="34" charset="-128"/>
              </a:rPr>
              <a:t>GPR1</a:t>
            </a:r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>
            <a:off x="4330042" y="3906857"/>
            <a:ext cx="2152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61"/>
          <p:cNvSpPr>
            <a:spLocks noChangeShapeType="1"/>
          </p:cNvSpPr>
          <p:nvPr/>
        </p:nvSpPr>
        <p:spPr bwMode="auto">
          <a:xfrm>
            <a:off x="4222421" y="4984399"/>
            <a:ext cx="161564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62"/>
          <p:cNvSpPr>
            <a:spLocks noChangeShapeType="1"/>
          </p:cNvSpPr>
          <p:nvPr/>
        </p:nvSpPr>
        <p:spPr bwMode="auto">
          <a:xfrm flipV="1">
            <a:off x="5030243" y="4298811"/>
            <a:ext cx="0" cy="68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63"/>
          <p:cNvSpPr>
            <a:spLocks noChangeShapeType="1"/>
          </p:cNvSpPr>
          <p:nvPr/>
        </p:nvSpPr>
        <p:spPr bwMode="auto">
          <a:xfrm>
            <a:off x="5677297" y="3711544"/>
            <a:ext cx="1607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64"/>
          <p:cNvSpPr>
            <a:spLocks noChangeShapeType="1"/>
          </p:cNvSpPr>
          <p:nvPr/>
        </p:nvSpPr>
        <p:spPr bwMode="auto">
          <a:xfrm>
            <a:off x="5677297" y="4152659"/>
            <a:ext cx="1607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0" name="Group 65"/>
          <p:cNvGrpSpPr>
            <a:grpSpLocks/>
          </p:cNvGrpSpPr>
          <p:nvPr/>
        </p:nvGrpSpPr>
        <p:grpSpPr bwMode="auto">
          <a:xfrm>
            <a:off x="5838065" y="3368750"/>
            <a:ext cx="216571" cy="538107"/>
            <a:chOff x="432" y="1296"/>
            <a:chExt cx="192" cy="528"/>
          </a:xfrm>
        </p:grpSpPr>
        <p:sp>
          <p:nvSpPr>
            <p:cNvPr id="73" name="Rectangle 6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1">
                  <a:effectLst/>
                  <a:latin typeface="Arial" pitchFamily="34" charset="0"/>
                  <a:ea typeface="MS PGothic" pitchFamily="34" charset="-128"/>
                </a:rPr>
                <a:t>X</a:t>
              </a:r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68"/>
          <p:cNvGrpSpPr>
            <a:grpSpLocks/>
          </p:cNvGrpSpPr>
          <p:nvPr/>
        </p:nvGrpSpPr>
        <p:grpSpPr bwMode="auto">
          <a:xfrm>
            <a:off x="5838065" y="3956017"/>
            <a:ext cx="216571" cy="539435"/>
            <a:chOff x="432" y="1296"/>
            <a:chExt cx="192" cy="528"/>
          </a:xfrm>
        </p:grpSpPr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1">
                  <a:effectLst/>
                  <a:latin typeface="Arial" pitchFamily="34" charset="0"/>
                  <a:ea typeface="MS PGothic" pitchFamily="34" charset="-128"/>
                </a:rPr>
                <a:t>Y</a:t>
              </a:r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71"/>
          <p:cNvSpPr>
            <a:spLocks/>
          </p:cNvSpPr>
          <p:nvPr/>
        </p:nvSpPr>
        <p:spPr bwMode="auto">
          <a:xfrm>
            <a:off x="6215402" y="3516231"/>
            <a:ext cx="269717" cy="7825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r>
              <a:rPr lang="en-US" sz="1200" b="1" dirty="0" smtClean="0">
                <a:effectLst/>
                <a:latin typeface="Arial" pitchFamily="34" charset="0"/>
                <a:ea typeface="MS PGothic" pitchFamily="34" charset="-128"/>
              </a:rPr>
              <a:t>ALU</a:t>
            </a:r>
            <a:endParaRPr lang="en-US" sz="1200" b="1" dirty="0"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43" name="Group 72"/>
          <p:cNvGrpSpPr>
            <a:grpSpLocks/>
          </p:cNvGrpSpPr>
          <p:nvPr/>
        </p:nvGrpSpPr>
        <p:grpSpPr bwMode="auto">
          <a:xfrm>
            <a:off x="5838065" y="4789086"/>
            <a:ext cx="107621" cy="390626"/>
            <a:chOff x="432" y="2208"/>
            <a:chExt cx="96" cy="384"/>
          </a:xfrm>
        </p:grpSpPr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Line 76"/>
          <p:cNvSpPr>
            <a:spLocks noChangeShapeType="1"/>
          </p:cNvSpPr>
          <p:nvPr/>
        </p:nvSpPr>
        <p:spPr bwMode="auto">
          <a:xfrm flipV="1">
            <a:off x="4550599" y="4943211"/>
            <a:ext cx="54475" cy="9832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78"/>
          <p:cNvSpPr>
            <a:spLocks noChangeShapeType="1"/>
          </p:cNvSpPr>
          <p:nvPr/>
        </p:nvSpPr>
        <p:spPr bwMode="auto">
          <a:xfrm>
            <a:off x="6054635" y="3711544"/>
            <a:ext cx="1607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79"/>
          <p:cNvSpPr>
            <a:spLocks noChangeShapeType="1"/>
          </p:cNvSpPr>
          <p:nvPr/>
        </p:nvSpPr>
        <p:spPr bwMode="auto">
          <a:xfrm>
            <a:off x="6054635" y="4152659"/>
            <a:ext cx="16076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7" name="Group 80"/>
          <p:cNvGrpSpPr>
            <a:grpSpLocks/>
          </p:cNvGrpSpPr>
          <p:nvPr/>
        </p:nvGrpSpPr>
        <p:grpSpPr bwMode="auto">
          <a:xfrm>
            <a:off x="6647215" y="3662384"/>
            <a:ext cx="107621" cy="539435"/>
            <a:chOff x="432" y="1296"/>
            <a:chExt cx="192" cy="528"/>
          </a:xfrm>
        </p:grpSpPr>
        <p:sp>
          <p:nvSpPr>
            <p:cNvPr id="65" name="Rectangle 81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1"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6" name="Freeform 82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Line 83"/>
          <p:cNvSpPr>
            <a:spLocks noChangeShapeType="1"/>
          </p:cNvSpPr>
          <p:nvPr/>
        </p:nvSpPr>
        <p:spPr bwMode="auto">
          <a:xfrm>
            <a:off x="6485119" y="3906857"/>
            <a:ext cx="1620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" name="Group 84"/>
          <p:cNvGrpSpPr>
            <a:grpSpLocks/>
          </p:cNvGrpSpPr>
          <p:nvPr/>
        </p:nvGrpSpPr>
        <p:grpSpPr bwMode="auto">
          <a:xfrm>
            <a:off x="6647215" y="4249651"/>
            <a:ext cx="107621" cy="539435"/>
            <a:chOff x="432" y="1296"/>
            <a:chExt cx="192" cy="528"/>
          </a:xfrm>
        </p:grpSpPr>
        <p:sp>
          <p:nvSpPr>
            <p:cNvPr id="63" name="Rectangle 85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1"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Freeform 87"/>
          <p:cNvSpPr>
            <a:spLocks/>
          </p:cNvSpPr>
          <p:nvPr/>
        </p:nvSpPr>
        <p:spPr bwMode="auto">
          <a:xfrm>
            <a:off x="6107781" y="4152659"/>
            <a:ext cx="539433" cy="34279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" name="Rectangle 88"/>
          <p:cNvSpPr>
            <a:spLocks noChangeArrowheads="1"/>
          </p:cNvSpPr>
          <p:nvPr/>
        </p:nvSpPr>
        <p:spPr bwMode="auto">
          <a:xfrm>
            <a:off x="6970078" y="3809865"/>
            <a:ext cx="322863" cy="7334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effectLst/>
                <a:latin typeface="Arial" pitchFamily="34" charset="0"/>
                <a:ea typeface="MS PGothic" pitchFamily="34" charset="-128"/>
              </a:rPr>
              <a:t>D$</a:t>
            </a:r>
          </a:p>
        </p:txBody>
      </p:sp>
      <p:sp>
        <p:nvSpPr>
          <p:cNvPr id="52" name="Line 89"/>
          <p:cNvSpPr>
            <a:spLocks noChangeShapeType="1"/>
          </p:cNvSpPr>
          <p:nvPr/>
        </p:nvSpPr>
        <p:spPr bwMode="auto">
          <a:xfrm>
            <a:off x="6754836" y="3906857"/>
            <a:ext cx="2152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Line 90"/>
          <p:cNvSpPr>
            <a:spLocks noChangeShapeType="1"/>
          </p:cNvSpPr>
          <p:nvPr/>
        </p:nvSpPr>
        <p:spPr bwMode="auto">
          <a:xfrm>
            <a:off x="6754836" y="4495453"/>
            <a:ext cx="2152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4" name="Group 91"/>
          <p:cNvGrpSpPr>
            <a:grpSpLocks/>
          </p:cNvGrpSpPr>
          <p:nvPr/>
        </p:nvGrpSpPr>
        <p:grpSpPr bwMode="auto">
          <a:xfrm>
            <a:off x="7724753" y="3956017"/>
            <a:ext cx="107621" cy="539435"/>
            <a:chOff x="432" y="1296"/>
            <a:chExt cx="192" cy="528"/>
          </a:xfrm>
        </p:grpSpPr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1"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Line 94"/>
          <p:cNvSpPr>
            <a:spLocks noChangeShapeType="1"/>
          </p:cNvSpPr>
          <p:nvPr/>
        </p:nvSpPr>
        <p:spPr bwMode="auto">
          <a:xfrm>
            <a:off x="7292941" y="4347972"/>
            <a:ext cx="1620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Freeform 95"/>
          <p:cNvSpPr>
            <a:spLocks/>
          </p:cNvSpPr>
          <p:nvPr/>
        </p:nvSpPr>
        <p:spPr bwMode="auto">
          <a:xfrm>
            <a:off x="7455036" y="3906857"/>
            <a:ext cx="107621" cy="58859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" name="Line 96"/>
          <p:cNvSpPr>
            <a:spLocks noChangeShapeType="1"/>
          </p:cNvSpPr>
          <p:nvPr/>
        </p:nvSpPr>
        <p:spPr bwMode="auto">
          <a:xfrm>
            <a:off x="7562657" y="4201819"/>
            <a:ext cx="16209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Freeform 97"/>
          <p:cNvSpPr>
            <a:spLocks/>
          </p:cNvSpPr>
          <p:nvPr/>
        </p:nvSpPr>
        <p:spPr bwMode="auto">
          <a:xfrm>
            <a:off x="6807982" y="3613223"/>
            <a:ext cx="647054" cy="391954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98"/>
          <p:cNvSpPr>
            <a:spLocks noChangeShapeType="1"/>
          </p:cNvSpPr>
          <p:nvPr/>
        </p:nvSpPr>
        <p:spPr bwMode="auto">
          <a:xfrm>
            <a:off x="5945686" y="4984399"/>
            <a:ext cx="3773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reeform 99"/>
          <p:cNvSpPr>
            <a:spLocks/>
          </p:cNvSpPr>
          <p:nvPr/>
        </p:nvSpPr>
        <p:spPr bwMode="auto">
          <a:xfrm>
            <a:off x="5137864" y="3124277"/>
            <a:ext cx="2909752" cy="1077542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1066800" y="495307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4388428" y="495307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3" name="Rectangle 48"/>
          <p:cNvSpPr>
            <a:spLocks noChangeArrowheads="1"/>
          </p:cNvSpPr>
          <p:nvPr/>
        </p:nvSpPr>
        <p:spPr bwMode="auto">
          <a:xfrm>
            <a:off x="3398057" y="3616473"/>
            <a:ext cx="484959" cy="53943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 smtClean="0">
                <a:effectLst/>
                <a:latin typeface="Arial" pitchFamily="34" charset="0"/>
                <a:ea typeface="MS PGothic" pitchFamily="34" charset="-128"/>
              </a:rPr>
              <a:t>DE</a:t>
            </a:r>
            <a:endParaRPr lang="en-US" b="1" dirty="0">
              <a:effectLst/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94" name="Group 52"/>
          <p:cNvGrpSpPr>
            <a:grpSpLocks/>
          </p:cNvGrpSpPr>
          <p:nvPr/>
        </p:nvGrpSpPr>
        <p:grpSpPr bwMode="auto">
          <a:xfrm>
            <a:off x="4103077" y="3616646"/>
            <a:ext cx="215242" cy="539435"/>
            <a:chOff x="432" y="1296"/>
            <a:chExt cx="192" cy="528"/>
          </a:xfrm>
        </p:grpSpPr>
        <p:sp>
          <p:nvSpPr>
            <p:cNvPr id="9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b="1" dirty="0">
                <a:effectLst/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9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Line 55"/>
          <p:cNvSpPr>
            <a:spLocks noChangeShapeType="1"/>
          </p:cNvSpPr>
          <p:nvPr/>
        </p:nvSpPr>
        <p:spPr bwMode="auto">
          <a:xfrm>
            <a:off x="3182815" y="3903862"/>
            <a:ext cx="2152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Line 55"/>
          <p:cNvSpPr>
            <a:spLocks noChangeShapeType="1"/>
          </p:cNvSpPr>
          <p:nvPr/>
        </p:nvSpPr>
        <p:spPr bwMode="auto">
          <a:xfrm>
            <a:off x="3886196" y="3903862"/>
            <a:ext cx="2152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9" name="Group 49"/>
          <p:cNvGrpSpPr>
            <a:grpSpLocks/>
          </p:cNvGrpSpPr>
          <p:nvPr/>
        </p:nvGrpSpPr>
        <p:grpSpPr bwMode="auto">
          <a:xfrm>
            <a:off x="2915665" y="4800677"/>
            <a:ext cx="107621" cy="390626"/>
            <a:chOff x="432" y="2208"/>
            <a:chExt cx="96" cy="384"/>
          </a:xfrm>
        </p:grpSpPr>
        <p:sp>
          <p:nvSpPr>
            <p:cNvPr id="100" name="Rectangle 5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5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" name="Line 76"/>
          <p:cNvSpPr>
            <a:spLocks noChangeShapeType="1"/>
          </p:cNvSpPr>
          <p:nvPr/>
        </p:nvSpPr>
        <p:spPr bwMode="auto">
          <a:xfrm flipV="1">
            <a:off x="3331399" y="4954802"/>
            <a:ext cx="54475" cy="9832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3169228" y="4964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4" name="Line 61"/>
          <p:cNvSpPr>
            <a:spLocks noChangeShapeType="1"/>
          </p:cNvSpPr>
          <p:nvPr/>
        </p:nvSpPr>
        <p:spPr bwMode="auto">
          <a:xfrm>
            <a:off x="3032557" y="4988246"/>
            <a:ext cx="109728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0" y="4648277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effectLst/>
                <a:latin typeface="Arial" pitchFamily="34" charset="0"/>
                <a:ea typeface="MS PGothic" pitchFamily="34" charset="-128"/>
              </a:rPr>
              <a:t>Thread </a:t>
            </a:r>
          </a:p>
          <a:p>
            <a:r>
              <a:rPr lang="en-US" sz="1000" b="1" dirty="0" smtClean="0">
                <a:effectLst/>
                <a:latin typeface="Arial" pitchFamily="34" charset="0"/>
                <a:ea typeface="MS PGothic" pitchFamily="34" charset="-128"/>
              </a:rPr>
              <a:t>Select</a:t>
            </a:r>
            <a:endParaRPr lang="en-US" sz="1000" b="1" dirty="0"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7" name="Oval 4"/>
          <p:cNvSpPr>
            <a:spLocks noChangeArrowheads="1"/>
          </p:cNvSpPr>
          <p:nvPr/>
        </p:nvSpPr>
        <p:spPr bwMode="auto">
          <a:xfrm>
            <a:off x="3962400" y="1371677"/>
            <a:ext cx="609600" cy="6096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" tIns="18288" rIns="9144" bIns="18288" anchor="ctr"/>
          <a:lstStyle/>
          <a:p>
            <a:r>
              <a:rPr lang="en-US" sz="1400" dirty="0" smtClean="0">
                <a:effectLst/>
                <a:latin typeface="Arial" pitchFamily="34" charset="0"/>
              </a:rPr>
              <a:t>CPU0</a:t>
            </a:r>
            <a:endParaRPr lang="en-US" sz="1400" dirty="0">
              <a:effectLst/>
              <a:latin typeface="Arial" pitchFamily="34" charset="0"/>
            </a:endParaRPr>
          </a:p>
        </p:txBody>
      </p:sp>
      <p:sp>
        <p:nvSpPr>
          <p:cNvPr id="108" name="Oval 5"/>
          <p:cNvSpPr>
            <a:spLocks noChangeArrowheads="1"/>
          </p:cNvSpPr>
          <p:nvPr/>
        </p:nvSpPr>
        <p:spPr bwMode="auto">
          <a:xfrm>
            <a:off x="4724400" y="1371677"/>
            <a:ext cx="609600" cy="6096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" tIns="18288" rIns="9144" bIns="18288" anchor="ctr"/>
          <a:lstStyle/>
          <a:p>
            <a:r>
              <a:rPr lang="en-US" sz="1400" dirty="0" smtClean="0">
                <a:effectLst/>
                <a:latin typeface="Arial" pitchFamily="34" charset="0"/>
              </a:rPr>
              <a:t>CPU1</a:t>
            </a:r>
            <a:endParaRPr lang="en-US" sz="1400" dirty="0">
              <a:effectLst/>
              <a:latin typeface="Arial" pitchFamily="34" charset="0"/>
            </a:endParaRPr>
          </a:p>
        </p:txBody>
      </p:sp>
      <p:sp>
        <p:nvSpPr>
          <p:cNvPr id="109" name="Oval 6"/>
          <p:cNvSpPr>
            <a:spLocks noChangeArrowheads="1"/>
          </p:cNvSpPr>
          <p:nvPr/>
        </p:nvSpPr>
        <p:spPr bwMode="auto">
          <a:xfrm>
            <a:off x="5562600" y="1371677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" tIns="18288" rIns="9144" bIns="18288" anchor="ctr"/>
          <a:lstStyle/>
          <a:p>
            <a:r>
              <a:rPr lang="en-US" sz="1400" dirty="0" smtClean="0">
                <a:effectLst/>
                <a:latin typeface="Arial" pitchFamily="34" charset="0"/>
              </a:rPr>
              <a:t>CPU2</a:t>
            </a:r>
            <a:endParaRPr lang="en-US" sz="1400" dirty="0">
              <a:effectLst/>
              <a:latin typeface="Arial" pitchFamily="34" charset="0"/>
            </a:endParaRPr>
          </a:p>
        </p:txBody>
      </p:sp>
      <p:sp>
        <p:nvSpPr>
          <p:cNvPr id="110" name="Oval 7"/>
          <p:cNvSpPr>
            <a:spLocks noChangeArrowheads="1"/>
          </p:cNvSpPr>
          <p:nvPr/>
        </p:nvSpPr>
        <p:spPr bwMode="auto">
          <a:xfrm>
            <a:off x="6324600" y="1371677"/>
            <a:ext cx="6096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144" tIns="18288" rIns="9144" bIns="18288" anchor="ctr"/>
          <a:lstStyle/>
          <a:p>
            <a:r>
              <a:rPr lang="en-US" sz="1400" dirty="0" smtClean="0">
                <a:effectLst/>
                <a:latin typeface="Arial" pitchFamily="34" charset="0"/>
              </a:rPr>
              <a:t>CPU3</a:t>
            </a:r>
            <a:endParaRPr lang="en-US" sz="1400" dirty="0">
              <a:effectLst/>
              <a:latin typeface="Arial" pitchFamily="34" charset="0"/>
            </a:endParaRPr>
          </a:p>
        </p:txBody>
      </p:sp>
      <p:sp>
        <p:nvSpPr>
          <p:cNvPr id="111" name="Line 8"/>
          <p:cNvSpPr>
            <a:spLocks noChangeShapeType="1"/>
          </p:cNvSpPr>
          <p:nvPr/>
        </p:nvSpPr>
        <p:spPr bwMode="auto">
          <a:xfrm>
            <a:off x="4267200" y="198127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9"/>
          <p:cNvSpPr>
            <a:spLocks noChangeShapeType="1"/>
          </p:cNvSpPr>
          <p:nvPr/>
        </p:nvSpPr>
        <p:spPr bwMode="auto">
          <a:xfrm>
            <a:off x="5029200" y="198127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0"/>
          <p:cNvSpPr>
            <a:spLocks noChangeShapeType="1"/>
          </p:cNvSpPr>
          <p:nvPr/>
        </p:nvSpPr>
        <p:spPr bwMode="auto">
          <a:xfrm>
            <a:off x="5867400" y="198127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1"/>
          <p:cNvSpPr>
            <a:spLocks noChangeShapeType="1"/>
          </p:cNvSpPr>
          <p:nvPr/>
        </p:nvSpPr>
        <p:spPr bwMode="auto">
          <a:xfrm>
            <a:off x="6629400" y="1981277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 Box 12"/>
          <p:cNvSpPr txBox="1">
            <a:spLocks noChangeArrowheads="1"/>
          </p:cNvSpPr>
          <p:nvPr/>
        </p:nvSpPr>
        <p:spPr bwMode="auto">
          <a:xfrm>
            <a:off x="381000" y="1504967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Target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" name="AutoShape 13"/>
          <p:cNvSpPr>
            <a:spLocks noChangeArrowheads="1"/>
          </p:cNvSpPr>
          <p:nvPr/>
        </p:nvSpPr>
        <p:spPr bwMode="auto">
          <a:xfrm>
            <a:off x="3429000" y="2286077"/>
            <a:ext cx="4038600" cy="725626"/>
          </a:xfrm>
          <a:prstGeom prst="downArrow">
            <a:avLst>
              <a:gd name="adj1" fmla="val 73806"/>
              <a:gd name="adj2" fmla="val 3817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" name="Text Box 12"/>
          <p:cNvSpPr txBox="1">
            <a:spLocks noChangeArrowheads="1"/>
          </p:cNvSpPr>
          <p:nvPr/>
        </p:nvSpPr>
        <p:spPr bwMode="auto">
          <a:xfrm>
            <a:off x="-76200" y="2895677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Functional CPU model on FPGA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7" name="Object 116"/>
          <p:cNvGraphicFramePr>
            <a:graphicFrameLocks noChangeAspect="1"/>
          </p:cNvGraphicFramePr>
          <p:nvPr/>
        </p:nvGraphicFramePr>
        <p:xfrm>
          <a:off x="533400" y="5638800"/>
          <a:ext cx="811496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547" name="Visio" r:id="rId3" imgW="5064182" imgH="726062" progId="Visio.Drawing.11">
                  <p:embed/>
                </p:oleObj>
              </mc:Choice>
              <mc:Fallback>
                <p:oleObj name="Visio" r:id="rId3" imgW="5064182" imgH="72606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638800"/>
                        <a:ext cx="811496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458200" cy="1143000"/>
          </a:xfrm>
        </p:spPr>
        <p:txBody>
          <a:bodyPr/>
          <a:lstStyle/>
          <a:p>
            <a:r>
              <a:rPr lang="en-US" dirty="0" smtClean="0">
                <a:ea typeface="ＭＳ Ｐゴシック" panose="020B0600070205080204" pitchFamily="34" charset="-128"/>
              </a:rPr>
              <a:t>RAMP Gold: A Multithreaded FAME Simulator</a:t>
            </a:r>
          </a:p>
        </p:txBody>
      </p:sp>
      <p:pic>
        <p:nvPicPr>
          <p:cNvPr id="9" name="Picture 4" descr="ML505-pic-reduc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0637"/>
            <a:ext cx="4038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295400"/>
            <a:ext cx="5715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63513" indent="-163513" eaLnBrk="1" hangingPunct="1"/>
            <a:r>
              <a:rPr lang="en-US" sz="2600" kern="0" dirty="0" smtClean="0">
                <a:effectLst/>
                <a:ea typeface="ＭＳ Ｐゴシック" panose="020B0600070205080204" pitchFamily="34" charset="-128"/>
              </a:rPr>
              <a:t>Rapid accurate simulation of </a:t>
            </a:r>
            <a:r>
              <a:rPr lang="en-US" sz="2600" kern="0" dirty="0" err="1" smtClean="0">
                <a:effectLst/>
                <a:ea typeface="ＭＳ Ｐゴシック" panose="020B0600070205080204" pitchFamily="34" charset="-128"/>
              </a:rPr>
              <a:t>manycore</a:t>
            </a:r>
            <a:r>
              <a:rPr lang="en-US" sz="2600" kern="0" dirty="0" smtClean="0">
                <a:effectLst/>
                <a:ea typeface="ＭＳ Ｐゴシック" panose="020B0600070205080204" pitchFamily="34" charset="-128"/>
              </a:rPr>
              <a:t> architectural ideas using FPGAs</a:t>
            </a:r>
          </a:p>
          <a:p>
            <a:pPr marL="163513" indent="-163513" eaLnBrk="1" hangingPunct="1"/>
            <a:r>
              <a:rPr lang="en-US" sz="2600" kern="0" dirty="0" smtClean="0">
                <a:effectLst/>
                <a:ea typeface="ＭＳ Ｐゴシック" panose="020B0600070205080204" pitchFamily="34" charset="-128"/>
              </a:rPr>
              <a:t>Initial version models 64 cores of SPARC v8 with shared memory system on $750 board</a:t>
            </a:r>
          </a:p>
          <a:p>
            <a:pPr marL="163513" indent="-163513" eaLnBrk="1" hangingPunct="1"/>
            <a:r>
              <a:rPr lang="en-US" sz="2600" kern="0" dirty="0" smtClean="0">
                <a:effectLst/>
                <a:ea typeface="ＭＳ Ｐゴシック" panose="020B0600070205080204" pitchFamily="34" charset="-128"/>
              </a:rPr>
              <a:t>Hardware FPU, MMU, boots OS.</a:t>
            </a:r>
          </a:p>
          <a:p>
            <a:pPr marL="163513" indent="-163513" eaLnBrk="1" hangingPunct="1"/>
            <a:endParaRPr lang="en-US" sz="2600" kern="0" dirty="0" smtClean="0">
              <a:effectLst/>
              <a:ea typeface="ＭＳ Ｐゴシック" panose="020B0600070205080204" pitchFamily="34" charset="-128"/>
            </a:endParaRPr>
          </a:p>
          <a:p>
            <a:pPr marL="163513" indent="-163513" eaLnBrk="1" hangingPunct="1"/>
            <a:endParaRPr lang="en-US" sz="2600" kern="0" dirty="0" smtClean="0">
              <a:effectLst/>
              <a:ea typeface="ＭＳ Ｐゴシック" panose="020B0600070205080204" pitchFamily="34" charset="-128"/>
            </a:endParaRPr>
          </a:p>
          <a:p>
            <a:pPr marL="163513" indent="-163513" eaLnBrk="1" hangingPunct="1"/>
            <a:endParaRPr lang="en-US" sz="2600" kern="0" dirty="0" smtClean="0">
              <a:effectLst/>
              <a:ea typeface="ＭＳ Ｐゴシック" panose="020B0600070205080204" pitchFamily="34" charset="-128"/>
            </a:endParaRPr>
          </a:p>
          <a:p>
            <a:pPr marL="163513" indent="-163513" eaLnBrk="1" hangingPunct="1"/>
            <a:endParaRPr lang="en-US" sz="2600" kern="0" dirty="0" smtClean="0">
              <a:effectLst/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sz="2600" kern="0" dirty="0" smtClean="0">
              <a:effectLst/>
              <a:ea typeface="ＭＳ Ｐゴシック" panose="020B0600070205080204" pitchFamily="34" charset="-12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4343400"/>
          <a:ext cx="9144000" cy="2005608"/>
        </p:xfrm>
        <a:graphic>
          <a:graphicData uri="http://schemas.openxmlformats.org/drawingml/2006/table">
            <a:tbl>
              <a:tblPr/>
              <a:tblGrid>
                <a:gridCol w="2590800"/>
                <a:gridCol w="2133600"/>
                <a:gridCol w="2133600"/>
                <a:gridCol w="2286000"/>
              </a:tblGrid>
              <a:tr h="6921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Cost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Performance</a:t>
                      </a: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(MIPS)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Simulations per day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921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Simics (SAME)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$2,000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0.1 - 1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048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RAMP Gold (FAME)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$2,000 + $750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50 - 100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250</a:t>
                      </a:r>
                    </a:p>
                  </a:txBody>
                  <a:tcPr marL="99021" marR="99021" marT="49510" marB="4951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984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2563" y="446088"/>
            <a:ext cx="7315200" cy="74612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50434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System Simulation Methodology</a:t>
            </a:r>
          </a:p>
          <a:p>
            <a:r>
              <a:rPr lang="en-US" dirty="0" smtClean="0"/>
              <a:t>DIABLO</a:t>
            </a:r>
            <a:r>
              <a:rPr lang="en-US" dirty="0"/>
              <a:t>: Datacenter-in-Box at Low Cost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Case Studies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Experience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and Lessons learned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45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534400" cy="2686050"/>
          </a:xfrm>
        </p:spPr>
        <p:txBody>
          <a:bodyPr/>
          <a:lstStyle/>
          <a:p>
            <a:r>
              <a:rPr lang="en-US" dirty="0" smtClean="0"/>
              <a:t>Build a “wind tunnel” for datacenter network using FPGAs</a:t>
            </a:r>
          </a:p>
          <a:p>
            <a:pPr lvl="1"/>
            <a:r>
              <a:rPr lang="en-US" dirty="0" smtClean="0"/>
              <a:t>Simulate O(10,000) nodes: each is capable of running real software</a:t>
            </a:r>
          </a:p>
          <a:p>
            <a:pPr lvl="1"/>
            <a:r>
              <a:rPr lang="en-US" dirty="0" smtClean="0"/>
              <a:t>Simulate O(1,000) datacenter switches (all levels) with detail and accurate timing</a:t>
            </a:r>
          </a:p>
          <a:p>
            <a:pPr lvl="1"/>
            <a:r>
              <a:rPr lang="en-US" dirty="0" smtClean="0"/>
              <a:t>Simulate O(100) seconds in target</a:t>
            </a:r>
          </a:p>
          <a:p>
            <a:pPr lvl="1"/>
            <a:r>
              <a:rPr lang="en-US" dirty="0" smtClean="0"/>
              <a:t>Runtime configurable architectural parameters (link speed/latency, host speed)</a:t>
            </a:r>
          </a:p>
          <a:p>
            <a:pPr lvl="1"/>
            <a:r>
              <a:rPr lang="en-US" dirty="0" smtClean="0"/>
              <a:t>Built with the FAME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746125"/>
          </a:xfrm>
        </p:spPr>
        <p:txBody>
          <a:bodyPr/>
          <a:lstStyle/>
          <a:p>
            <a:r>
              <a:rPr lang="en-US" dirty="0" smtClean="0"/>
              <a:t>DIABLO Overview</a:t>
            </a:r>
            <a:endParaRPr lang="en-US" dirty="0"/>
          </a:p>
        </p:txBody>
      </p:sp>
      <p:pic>
        <p:nvPicPr>
          <p:cNvPr id="1200130" name="Picture 2" descr="http://upload.wikimedia.org/wikipedia/commons/thumb/0/04/Windkanal.jpg/350px-Windka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2590800" cy="2209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100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61722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Executing real instructions, moving real bytes in the network!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models</a:t>
            </a:r>
          </a:p>
          <a:p>
            <a:pPr lvl="1"/>
            <a:r>
              <a:rPr lang="en-US" dirty="0" smtClean="0"/>
              <a:t>Built on top of RAMP Gold : SPARC v8 ISA, 250x faster than SAME</a:t>
            </a:r>
          </a:p>
          <a:p>
            <a:pPr lvl="1"/>
            <a:r>
              <a:rPr lang="en-US" dirty="0" smtClean="0"/>
              <a:t>Run full Linux 2.6 with a fixed CPI timing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Switch </a:t>
            </a:r>
            <a:r>
              <a:rPr lang="en-US" dirty="0"/>
              <a:t>models</a:t>
            </a:r>
          </a:p>
          <a:p>
            <a:pPr lvl="1"/>
            <a:r>
              <a:rPr lang="en-US" dirty="0" smtClean="0"/>
              <a:t>Two types: circuit-switching and packet-switching</a:t>
            </a:r>
            <a:endParaRPr lang="en-US" dirty="0"/>
          </a:p>
          <a:p>
            <a:pPr lvl="1"/>
            <a:r>
              <a:rPr lang="en-US" dirty="0" smtClean="0"/>
              <a:t>Abstracted models focusing on switch buffer configurations</a:t>
            </a:r>
          </a:p>
          <a:p>
            <a:pPr lvl="2"/>
            <a:r>
              <a:rPr lang="en-US" smtClean="0"/>
              <a:t>Model </a:t>
            </a:r>
            <a:r>
              <a:rPr lang="en-US" dirty="0" smtClean="0"/>
              <a:t>after Cisco </a:t>
            </a:r>
            <a:r>
              <a:rPr lang="en-US" dirty="0" err="1" smtClean="0"/>
              <a:t>Nexsus</a:t>
            </a:r>
            <a:r>
              <a:rPr lang="en-US" dirty="0" smtClean="0"/>
              <a:t> switch + a Broadcom patent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NIC </a:t>
            </a:r>
            <a:r>
              <a:rPr lang="en-US" dirty="0"/>
              <a:t>models</a:t>
            </a:r>
          </a:p>
          <a:p>
            <a:pPr lvl="1"/>
            <a:r>
              <a:rPr lang="en-US" dirty="0" err="1" smtClean="0"/>
              <a:t>Scather</a:t>
            </a:r>
            <a:r>
              <a:rPr lang="en-US" dirty="0" smtClean="0"/>
              <a:t>/gather DMA + Zero-copy drivers</a:t>
            </a:r>
          </a:p>
          <a:p>
            <a:pPr lvl="1"/>
            <a:r>
              <a:rPr lang="en-US" dirty="0" smtClean="0"/>
              <a:t>NAPI polling support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DIABLO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8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39718"/>
            <a:ext cx="8915400" cy="12658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Modularized </a:t>
            </a:r>
            <a:r>
              <a:rPr lang="en-US" dirty="0" smtClean="0"/>
              <a:t>single-FPGA designs: two types of FPGAs</a:t>
            </a:r>
          </a:p>
          <a:p>
            <a:pPr lvl="1"/>
            <a:r>
              <a:rPr lang="en-US" dirty="0" smtClean="0"/>
              <a:t>Connecting </a:t>
            </a:r>
            <a:r>
              <a:rPr lang="en-US" dirty="0"/>
              <a:t>multiple FPGAs using multi-gigabit transceivers according to physical </a:t>
            </a:r>
            <a:r>
              <a:rPr lang="en-US" dirty="0" smtClean="0"/>
              <a:t>topology</a:t>
            </a:r>
          </a:p>
          <a:p>
            <a:pPr lvl="1"/>
            <a:r>
              <a:rPr lang="en-US" dirty="0" smtClean="0"/>
              <a:t>128 servers in 4 racks per FPGA; one array/DC switch per FPGA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a datacenter to FPGAs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94" y="1600199"/>
            <a:ext cx="6263606" cy="370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222420" y="3276600"/>
            <a:ext cx="3124200" cy="202788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24400" y="3276600"/>
            <a:ext cx="3124200" cy="202788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1251396" y="2590800"/>
            <a:ext cx="6597203" cy="457200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676400" y="1524000"/>
            <a:ext cx="5715000" cy="685800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Up-Down Arrow 11"/>
          <p:cNvSpPr/>
          <p:nvPr/>
        </p:nvSpPr>
        <p:spPr bwMode="auto">
          <a:xfrm>
            <a:off x="4533900" y="2209800"/>
            <a:ext cx="190500" cy="381000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Up-Down Arrow 12"/>
          <p:cNvSpPr/>
          <p:nvPr/>
        </p:nvSpPr>
        <p:spPr bwMode="auto">
          <a:xfrm>
            <a:off x="2784520" y="2971800"/>
            <a:ext cx="190500" cy="381000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Up-Down Arrow 13"/>
          <p:cNvSpPr/>
          <p:nvPr/>
        </p:nvSpPr>
        <p:spPr bwMode="auto">
          <a:xfrm>
            <a:off x="6286500" y="2971800"/>
            <a:ext cx="190500" cy="381000"/>
          </a:xfrm>
          <a:prstGeom prst="upDownArrow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9524" b="7143"/>
          <a:stretch/>
        </p:blipFill>
        <p:spPr>
          <a:xfrm>
            <a:off x="76200" y="1660525"/>
            <a:ext cx="3299956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315200" cy="746125"/>
          </a:xfrm>
        </p:spPr>
        <p:txBody>
          <a:bodyPr/>
          <a:lstStyle/>
          <a:p>
            <a:r>
              <a:rPr lang="en-US" dirty="0" smtClean="0"/>
              <a:t>DIABLO Cluster Prototype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048000" y="990600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>
                <a:effectLst/>
              </a:rPr>
              <a:t>6 BEE3 boards of 24 Xilinx Virtex5 FPGAs</a:t>
            </a:r>
          </a:p>
          <a:p>
            <a:pPr lvl="1" eaLnBrk="1" hangingPunct="1"/>
            <a:r>
              <a:rPr lang="en-US" kern="0" dirty="0" smtClean="0">
                <a:effectLst/>
              </a:rPr>
              <a:t>Physical characters</a:t>
            </a:r>
            <a:r>
              <a:rPr lang="en-US" kern="0" dirty="0" smtClean="0">
                <a:effectLst/>
              </a:rPr>
              <a:t>:</a:t>
            </a:r>
            <a:endParaRPr lang="en-US" kern="0" dirty="0" smtClean="0">
              <a:effectLst/>
            </a:endParaRPr>
          </a:p>
          <a:p>
            <a:pPr lvl="2" eaLnBrk="1" hangingPunct="1"/>
            <a:r>
              <a:rPr lang="en-US" kern="0" dirty="0">
                <a:effectLst/>
              </a:rPr>
              <a:t>Memory: 384 </a:t>
            </a:r>
            <a:r>
              <a:rPr lang="en-US" kern="0" dirty="0" smtClean="0">
                <a:effectLst/>
              </a:rPr>
              <a:t>GB (128 MB/node), </a:t>
            </a:r>
            <a:r>
              <a:rPr lang="en-US" kern="0" dirty="0">
                <a:effectLst/>
              </a:rPr>
              <a:t>peak bandwidth </a:t>
            </a:r>
            <a:r>
              <a:rPr lang="en-US" kern="0" dirty="0" smtClean="0">
                <a:effectLst/>
              </a:rPr>
              <a:t>180 </a:t>
            </a:r>
            <a:r>
              <a:rPr lang="en-US" kern="0" dirty="0">
                <a:effectLst/>
              </a:rPr>
              <a:t>GB/s</a:t>
            </a:r>
          </a:p>
          <a:p>
            <a:pPr lvl="2" eaLnBrk="1" hangingPunct="1"/>
            <a:r>
              <a:rPr lang="en-US" kern="0" dirty="0">
                <a:effectLst/>
              </a:rPr>
              <a:t>Connected with SERDES @ 2.5 </a:t>
            </a:r>
            <a:r>
              <a:rPr lang="en-US" kern="0" dirty="0" err="1">
                <a:effectLst/>
              </a:rPr>
              <a:t>Gbps</a:t>
            </a:r>
            <a:r>
              <a:rPr lang="en-US" kern="0" dirty="0">
                <a:effectLst/>
              </a:rPr>
              <a:t> </a:t>
            </a:r>
            <a:endParaRPr lang="en-US" kern="0" dirty="0" smtClean="0">
              <a:effectLst/>
            </a:endParaRPr>
          </a:p>
          <a:p>
            <a:pPr lvl="2" eaLnBrk="1" hangingPunct="1"/>
            <a:r>
              <a:rPr lang="en-US" kern="0" dirty="0" smtClean="0">
                <a:effectLst/>
              </a:rPr>
              <a:t>Host control bandwidth: 24 </a:t>
            </a:r>
            <a:r>
              <a:rPr lang="en-US" kern="0" dirty="0">
                <a:effectLst/>
              </a:rPr>
              <a:t>x 1 </a:t>
            </a:r>
            <a:r>
              <a:rPr lang="en-US" kern="0" dirty="0" err="1">
                <a:effectLst/>
              </a:rPr>
              <a:t>Gbps</a:t>
            </a:r>
            <a:r>
              <a:rPr lang="en-US" kern="0" dirty="0">
                <a:effectLst/>
              </a:rPr>
              <a:t> control bandwidth to the switch</a:t>
            </a:r>
          </a:p>
          <a:p>
            <a:pPr lvl="2" eaLnBrk="1" hangingPunct="1"/>
            <a:r>
              <a:rPr lang="en-US" kern="0" dirty="0" smtClean="0">
                <a:effectLst/>
              </a:rPr>
              <a:t>Active </a:t>
            </a:r>
            <a:r>
              <a:rPr lang="en-US" kern="0" dirty="0">
                <a:effectLst/>
              </a:rPr>
              <a:t>power: ~1.2 </a:t>
            </a:r>
            <a:r>
              <a:rPr lang="en-US" kern="0" dirty="0" err="1" smtClean="0">
                <a:effectLst/>
              </a:rPr>
              <a:t>kwatt</a:t>
            </a:r>
            <a:endParaRPr lang="en-US" kern="0" dirty="0" smtClean="0">
              <a:effectLst/>
            </a:endParaRPr>
          </a:p>
          <a:p>
            <a:pPr lvl="2" eaLnBrk="1" hangingPunct="1"/>
            <a:endParaRPr lang="en-US" kern="0" dirty="0" smtClean="0">
              <a:effectLst/>
            </a:endParaRPr>
          </a:p>
          <a:p>
            <a:pPr lvl="1" eaLnBrk="1" hangingPunct="1"/>
            <a:r>
              <a:rPr lang="en-US" kern="0" dirty="0" smtClean="0">
                <a:effectLst/>
              </a:rPr>
              <a:t>Simulation capacity</a:t>
            </a:r>
          </a:p>
          <a:p>
            <a:pPr lvl="2" eaLnBrk="1" hangingPunct="1"/>
            <a:r>
              <a:rPr lang="en-US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3,072</a:t>
            </a:r>
            <a:r>
              <a:rPr lang="en-US" kern="0" dirty="0" smtClean="0">
                <a:effectLst/>
              </a:rPr>
              <a:t> simulated servers in </a:t>
            </a:r>
            <a:r>
              <a:rPr lang="en-US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96</a:t>
            </a:r>
            <a:r>
              <a:rPr lang="en-US" kern="0" dirty="0" smtClean="0">
                <a:effectLst/>
              </a:rPr>
              <a:t> simulated racks, </a:t>
            </a:r>
            <a:r>
              <a:rPr lang="en-US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96</a:t>
            </a:r>
            <a:r>
              <a:rPr lang="en-US" kern="0" dirty="0" smtClean="0">
                <a:effectLst/>
              </a:rPr>
              <a:t> simulated switches</a:t>
            </a:r>
          </a:p>
          <a:p>
            <a:pPr lvl="2" eaLnBrk="1" hangingPunct="1"/>
            <a:r>
              <a:rPr lang="en-US" kern="0" dirty="0" smtClean="0">
                <a:effectLst/>
              </a:rPr>
              <a:t>8.4 B instructions / second</a:t>
            </a:r>
          </a:p>
          <a:p>
            <a:pPr marL="914400" lvl="2" indent="0" eaLnBrk="1" hangingPunct="1">
              <a:buNone/>
            </a:pPr>
            <a:endParaRPr lang="en-US" kern="0" dirty="0" smtClean="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47824"/>
            <a:ext cx="3338056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44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System Simulation Methodology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DIABLO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Datacenter-in-Box at Low Cost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Case Studies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Experience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and Lessons learned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67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18492"/>
            <a:ext cx="4038600" cy="5058508"/>
          </a:xfrm>
        </p:spPr>
        <p:txBody>
          <a:bodyPr/>
          <a:lstStyle/>
          <a:p>
            <a:pPr lvl="0">
              <a:buClr>
                <a:srgbClr val="000080"/>
              </a:buClr>
            </a:pPr>
            <a:r>
              <a:rPr lang="en-US" dirty="0" smtClean="0"/>
              <a:t>Full-customized </a:t>
            </a:r>
            <a:r>
              <a:rPr lang="en-US" dirty="0"/>
              <a:t>FPGA designs (no 3</a:t>
            </a:r>
            <a:r>
              <a:rPr lang="en-US" baseline="30000" dirty="0"/>
              <a:t>rd</a:t>
            </a:r>
            <a:r>
              <a:rPr lang="en-US" dirty="0"/>
              <a:t> party IPs except FPU)</a:t>
            </a:r>
            <a:endParaRPr lang="en-US" dirty="0" smtClean="0"/>
          </a:p>
          <a:p>
            <a:pPr lvl="1"/>
            <a:r>
              <a:rPr lang="en-US" dirty="0"/>
              <a:t>~90% BRAMs, 95% </a:t>
            </a:r>
            <a:r>
              <a:rPr lang="en-US" dirty="0" smtClean="0"/>
              <a:t>LUTs</a:t>
            </a:r>
          </a:p>
          <a:p>
            <a:pPr lvl="1"/>
            <a:r>
              <a:rPr lang="en-US" dirty="0"/>
              <a:t>90 MHz / 180 MHz on Xilinx </a:t>
            </a:r>
            <a:r>
              <a:rPr lang="en-US" dirty="0" err="1"/>
              <a:t>Virtex</a:t>
            </a:r>
            <a:r>
              <a:rPr lang="en-US" dirty="0"/>
              <a:t> 5 LX155T (2007 FPGA)</a:t>
            </a:r>
          </a:p>
          <a:p>
            <a:pPr lvl="0">
              <a:buClr>
                <a:srgbClr val="000080"/>
              </a:buClr>
            </a:pPr>
            <a:r>
              <a:rPr lang="en-US" dirty="0" smtClean="0">
                <a:solidFill>
                  <a:srgbClr val="000000"/>
                </a:solidFill>
              </a:rPr>
              <a:t>Building </a:t>
            </a:r>
            <a:r>
              <a:rPr lang="en-US" dirty="0">
                <a:solidFill>
                  <a:srgbClr val="000000"/>
                </a:solidFill>
              </a:rPr>
              <a:t>blocks on </a:t>
            </a:r>
            <a:r>
              <a:rPr lang="en-US" dirty="0" smtClean="0">
                <a:solidFill>
                  <a:srgbClr val="000000"/>
                </a:solidFill>
              </a:rPr>
              <a:t>FPGAs</a:t>
            </a:r>
            <a:endParaRPr lang="en-US" dirty="0" smtClean="0"/>
          </a:p>
          <a:p>
            <a:pPr lvl="1"/>
            <a:r>
              <a:rPr lang="en-US" dirty="0" smtClean="0"/>
              <a:t>4 server pipelines of 128/256 nodes + 4 switches/NICs</a:t>
            </a:r>
          </a:p>
          <a:p>
            <a:pPr lvl="1"/>
            <a:r>
              <a:rPr lang="en-US" dirty="0" smtClean="0"/>
              <a:t>1~5, 2.5 </a:t>
            </a:r>
            <a:r>
              <a:rPr lang="en-US" dirty="0" err="1" smtClean="0"/>
              <a:t>Gbps</a:t>
            </a:r>
            <a:r>
              <a:rPr lang="en-US" dirty="0" smtClean="0"/>
              <a:t> transceivers </a:t>
            </a:r>
          </a:p>
          <a:p>
            <a:pPr lvl="1"/>
            <a:r>
              <a:rPr lang="en-US" dirty="0" smtClean="0"/>
              <a:t>Two DRAM channels of 16 GB DRAM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Implementation 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-31124" y="1192213"/>
            <a:ext cx="5708650" cy="4992687"/>
            <a:chOff x="-6" y="751"/>
            <a:chExt cx="3596" cy="3145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6" y="751"/>
              <a:ext cx="3456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134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1074"/>
              <a:ext cx="2297" cy="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357" y="1818"/>
              <a:ext cx="244" cy="14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2" y="1579"/>
              <a:ext cx="52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Host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DRAM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" y="1690"/>
              <a:ext cx="49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Partition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A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398" y="2678"/>
              <a:ext cx="203" cy="144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" y="2714"/>
              <a:ext cx="5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Host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DRAM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15" y="2825"/>
              <a:ext cx="49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Partition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B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808" y="956"/>
              <a:ext cx="64" cy="432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0" y="798"/>
              <a:ext cx="6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Server model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161" y="798"/>
              <a:ext cx="8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586" y="956"/>
              <a:ext cx="64" cy="432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438" y="798"/>
              <a:ext cx="5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Server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model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004" y="806"/>
              <a:ext cx="8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426" y="1006"/>
              <a:ext cx="61" cy="764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312" y="767"/>
              <a:ext cx="56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Rack Switch 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270" y="878"/>
              <a:ext cx="3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Model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586" y="894"/>
              <a:ext cx="10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639" y="878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&amp;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726" y="895"/>
              <a:ext cx="8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019" y="1663"/>
              <a:ext cx="5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NIC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Model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107" y="1774"/>
              <a:ext cx="106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165" y="1774"/>
              <a:ext cx="1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&amp;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40" y="1774"/>
              <a:ext cx="85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2160" y="1794"/>
              <a:ext cx="819" cy="359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2774" y="2272"/>
              <a:ext cx="246" cy="0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3005" y="2172"/>
              <a:ext cx="58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Tranceiver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to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3015" y="2288"/>
              <a:ext cx="5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Switch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FPGA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890" y="3250"/>
              <a:ext cx="64" cy="432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89" y="3690"/>
              <a:ext cx="6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Server model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097" y="3690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1798" y="3298"/>
              <a:ext cx="57" cy="384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1399" y="3694"/>
              <a:ext cx="63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Server model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011" y="3702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2426" y="2774"/>
              <a:ext cx="0" cy="908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2271" y="3646"/>
              <a:ext cx="51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NIC Model 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360" y="3757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 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2418" y="3757"/>
              <a:ext cx="1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&amp;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2493" y="3757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H="1" flipV="1">
              <a:off x="2467" y="2392"/>
              <a:ext cx="512" cy="585"/>
            </a:xfrm>
            <a:prstGeom prst="line">
              <a:avLst/>
            </a:prstGeom>
            <a:noFill/>
            <a:ln w="1587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029" y="2845"/>
              <a:ext cx="5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Rack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Switch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994" y="2957"/>
              <a:ext cx="32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Model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299" y="2957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3362" y="2948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&amp; 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3460" y="2957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711" y="2260"/>
              <a:ext cx="10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Text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545139" y="63008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Die photo of FPGAs simulating server racks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405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267200"/>
            <a:ext cx="8229600" cy="2071688"/>
          </a:xfrm>
        </p:spPr>
        <p:txBody>
          <a:bodyPr/>
          <a:lstStyle/>
          <a:p>
            <a:pPr marL="457200" lvl="1" indent="0">
              <a:buClr>
                <a:srgbClr val="000080"/>
              </a:buClr>
              <a:buNone/>
            </a:pPr>
            <a:endParaRPr lang="en-US" dirty="0" smtClean="0"/>
          </a:p>
          <a:p>
            <a:r>
              <a:rPr lang="en-US" dirty="0"/>
              <a:t>Total </a:t>
            </a:r>
            <a:r>
              <a:rPr lang="en-US" dirty="0" smtClean="0"/>
              <a:t>cost @ 2013: </a:t>
            </a:r>
            <a:r>
              <a:rPr lang="en-US" dirty="0">
                <a:solidFill>
                  <a:srgbClr val="FF0000"/>
                </a:solidFill>
              </a:rPr>
              <a:t>~$120K</a:t>
            </a:r>
          </a:p>
          <a:p>
            <a:pPr lvl="1">
              <a:buClr>
                <a:srgbClr val="000080"/>
              </a:buClr>
            </a:pPr>
            <a:r>
              <a:rPr lang="en-US" dirty="0"/>
              <a:t>Board cost: $5,000 * 12 = $60,000</a:t>
            </a:r>
          </a:p>
          <a:p>
            <a:pPr lvl="1">
              <a:buClr>
                <a:srgbClr val="000080"/>
              </a:buClr>
            </a:pPr>
            <a:r>
              <a:rPr lang="en-US" dirty="0"/>
              <a:t>DRAM cost: $600 * 8 * 12 = $57,000</a:t>
            </a:r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Clr>
                <a:srgbClr val="000080"/>
              </a:buClr>
              <a:buNone/>
            </a:pPr>
            <a:endParaRPr lang="en-US" dirty="0" smtClean="0"/>
          </a:p>
          <a:p>
            <a:pPr marL="457200" lvl="1" indent="0">
              <a:buClr>
                <a:srgbClr val="000080"/>
              </a:buCl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73075"/>
            <a:ext cx="7894637" cy="746125"/>
          </a:xfrm>
        </p:spPr>
        <p:txBody>
          <a:bodyPr/>
          <a:lstStyle/>
          <a:p>
            <a:r>
              <a:rPr lang="en-US" dirty="0" smtClean="0"/>
              <a:t>Simulator Scaling for a 10,000 system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629610"/>
              </p:ext>
            </p:extLst>
          </p:nvPr>
        </p:nvGraphicFramePr>
        <p:xfrm>
          <a:off x="304800" y="1831496"/>
          <a:ext cx="8153400" cy="2220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908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RAMP Gold Pipelines per 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Simulated Servers per 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FPGAs</a:t>
                      </a:r>
                      <a:endParaRPr lang="en-US" dirty="0"/>
                    </a:p>
                  </a:txBody>
                  <a:tcPr/>
                </a:tc>
              </a:tr>
              <a:tr h="66604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r>
                        <a:rPr lang="en-US" baseline="0" dirty="0" smtClean="0"/>
                        <a:t> FPGAs</a:t>
                      </a:r>
                    </a:p>
                    <a:p>
                      <a:pPr algn="ctr"/>
                      <a:r>
                        <a:rPr lang="en-US" baseline="0" dirty="0" smtClean="0"/>
                        <a:t> (65nm </a:t>
                      </a:r>
                      <a:r>
                        <a:rPr lang="en-US" baseline="0" dirty="0" err="1" smtClean="0"/>
                        <a:t>Virtex</a:t>
                      </a:r>
                      <a:r>
                        <a:rPr lang="en-US" baseline="0" dirty="0" smtClean="0"/>
                        <a:t> 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</a:p>
                    <a:p>
                      <a:pPr algn="ctr"/>
                      <a:r>
                        <a:rPr lang="en-US" dirty="0" smtClean="0"/>
                        <a:t>(22 BEE3s)</a:t>
                      </a:r>
                      <a:endParaRPr lang="en-US" dirty="0"/>
                    </a:p>
                  </a:txBody>
                  <a:tcPr/>
                </a:tc>
              </a:tr>
              <a:tr h="6356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2013</a:t>
                      </a:r>
                      <a:r>
                        <a:rPr lang="en-US" baseline="0" dirty="0" smtClean="0"/>
                        <a:t> FPGAs</a:t>
                      </a:r>
                    </a:p>
                    <a:p>
                      <a:pPr algn="ctr"/>
                      <a:r>
                        <a:rPr lang="en-US" baseline="0" dirty="0" smtClean="0"/>
                        <a:t> (28nm </a:t>
                      </a:r>
                      <a:r>
                        <a:rPr lang="en-US" baseline="0" dirty="0" err="1" smtClean="0"/>
                        <a:t>Virtex</a:t>
                      </a:r>
                      <a:r>
                        <a:rPr lang="en-US" baseline="0" dirty="0" smtClean="0"/>
                        <a:t> 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500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2563" y="446088"/>
            <a:ext cx="7315200" cy="74612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50434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System Simulation Methodology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DIABLO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Datacenter-in-Box at Low Cost</a:t>
            </a:r>
          </a:p>
          <a:p>
            <a:r>
              <a:rPr lang="en-US" dirty="0"/>
              <a:t>Case Studies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Experience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and Lessons learned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176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79195"/>
            <a:ext cx="7315200" cy="746125"/>
          </a:xfrm>
        </p:spPr>
        <p:txBody>
          <a:bodyPr/>
          <a:lstStyle/>
          <a:p>
            <a:r>
              <a:rPr lang="en-US" dirty="0" smtClean="0"/>
              <a:t>Case studies 1 – Model a novel Circuit-Switching network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81146" y="1828800"/>
            <a:ext cx="4598377" cy="4583357"/>
          </a:xfrm>
        </p:spPr>
        <p:txBody>
          <a:bodyPr/>
          <a:lstStyle/>
          <a:p>
            <a:r>
              <a:rPr lang="en-US" sz="2000" dirty="0" smtClean="0"/>
              <a:t>An ATM-like circuit switching network for datacenter containers</a:t>
            </a:r>
          </a:p>
          <a:p>
            <a:r>
              <a:rPr lang="en-US" sz="2000" dirty="0" smtClean="0"/>
              <a:t>Full-implementation of all switches, prototyped within 3 months with DIABLO</a:t>
            </a:r>
          </a:p>
          <a:p>
            <a:r>
              <a:rPr lang="en-US" sz="2000" dirty="0" smtClean="0"/>
              <a:t>Run</a:t>
            </a:r>
            <a:r>
              <a:rPr lang="en-US" sz="2000" dirty="0"/>
              <a:t> Hand coded Dryad </a:t>
            </a:r>
            <a:r>
              <a:rPr lang="en-US" sz="2000" dirty="0" err="1"/>
              <a:t>Terasort</a:t>
            </a:r>
            <a:r>
              <a:rPr lang="en-US" sz="2000" dirty="0"/>
              <a:t> kernel </a:t>
            </a:r>
            <a:r>
              <a:rPr lang="en-US" sz="2000" dirty="0" smtClean="0"/>
              <a:t>with device drivers</a:t>
            </a:r>
          </a:p>
          <a:p>
            <a:r>
              <a:rPr lang="en-US" sz="2000" dirty="0"/>
              <a:t>Successes:</a:t>
            </a:r>
          </a:p>
          <a:p>
            <a:pPr lvl="1"/>
            <a:r>
              <a:rPr lang="en-US" sz="1600" dirty="0"/>
              <a:t>Identify bottlenecks in circuit setup/tear down in the SW </a:t>
            </a:r>
            <a:r>
              <a:rPr lang="en-US" sz="1600" dirty="0" smtClean="0"/>
              <a:t>design</a:t>
            </a:r>
            <a:endParaRPr lang="en-US" sz="1600" dirty="0"/>
          </a:p>
          <a:p>
            <a:pPr lvl="1"/>
            <a:r>
              <a:rPr lang="en-US" sz="1600" dirty="0"/>
              <a:t>Emphasis on software processing: a lossless HW design, but packet losses due to inefficient server processing</a:t>
            </a:r>
          </a:p>
          <a:p>
            <a:endParaRPr lang="en-US" sz="2000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010400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fld id="{3E681738-CB1A-4633-A39F-E5F5FECDA2F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20610"/>
              </p:ext>
            </p:extLst>
          </p:nvPr>
        </p:nvGraphicFramePr>
        <p:xfrm>
          <a:off x="76200" y="1726223"/>
          <a:ext cx="4586654" cy="382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450" name="Visio" r:id="rId3" imgW="4858920" imgH="2648849" progId="Visio.Drawing.11">
                  <p:embed/>
                </p:oleObj>
              </mc:Choice>
              <mc:Fallback>
                <p:oleObj name="Visio" r:id="rId3" imgW="4858920" imgH="26488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26223"/>
                        <a:ext cx="4586654" cy="382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0854" y="546650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*A </a:t>
            </a:r>
            <a:r>
              <a:rPr lang="en-US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 center network using FPGAs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Thacker, MSR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66489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3861288"/>
            <a:ext cx="8915400" cy="2509838"/>
          </a:xfrm>
        </p:spPr>
        <p:txBody>
          <a:bodyPr/>
          <a:lstStyle/>
          <a:p>
            <a:r>
              <a:rPr lang="en-US" dirty="0" smtClean="0"/>
              <a:t>A TCP throughput collapse that occurs as the number of servers sending data to a client increases past the ability of an Ethernet switch to buffer packets.</a:t>
            </a:r>
          </a:p>
          <a:p>
            <a:pPr lvl="1"/>
            <a:r>
              <a:rPr lang="en-US" dirty="0" smtClean="0"/>
              <a:t>Safe and Effective Fine-grained TCP Retransmissions for Datacenter Communication. V. </a:t>
            </a:r>
            <a:r>
              <a:rPr lang="en-US" dirty="0" err="1" smtClean="0"/>
              <a:t>Vasudevan</a:t>
            </a:r>
            <a:r>
              <a:rPr lang="en-US" dirty="0" smtClean="0"/>
              <a:t>. and et al.  SIGCOMM’09</a:t>
            </a:r>
          </a:p>
          <a:p>
            <a:pPr lvl="1"/>
            <a:r>
              <a:rPr lang="en-US" dirty="0" smtClean="0"/>
              <a:t>Original experiments on NS/2 and small scale clusters (&lt;20 machines)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“Conclusions”: switch buffers are small, and TCP retransmission time out is too long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0225"/>
            <a:ext cx="8275637" cy="746125"/>
          </a:xfrm>
        </p:spPr>
        <p:txBody>
          <a:bodyPr/>
          <a:lstStyle/>
          <a:p>
            <a:r>
              <a:rPr lang="en-US" sz="2800" dirty="0" smtClean="0"/>
              <a:t>Case Study 2 – Reproducing the Classic TCP </a:t>
            </a:r>
            <a:r>
              <a:rPr lang="en-US" sz="2800" dirty="0" err="1" smtClean="0"/>
              <a:t>Incast</a:t>
            </a:r>
            <a:r>
              <a:rPr lang="en-US" sz="2800" dirty="0" smtClean="0"/>
              <a:t> Throughput collapse </a:t>
            </a:r>
            <a:endParaRPr lang="en-US" sz="2800" dirty="0"/>
          </a:p>
        </p:txBody>
      </p:sp>
      <p:pic>
        <p:nvPicPr>
          <p:cNvPr id="6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/>
          <p:nvPr/>
        </p:nvGraphicFramePr>
        <p:xfrm>
          <a:off x="4495800" y="12192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8330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458200" cy="1290638"/>
          </a:xfrm>
        </p:spPr>
        <p:txBody>
          <a:bodyPr/>
          <a:lstStyle/>
          <a:p>
            <a:r>
              <a:rPr lang="en-US" dirty="0" smtClean="0"/>
              <a:t>Small request block size (256 KB) on a shallow buffer 1 </a:t>
            </a:r>
            <a:r>
              <a:rPr lang="en-US" dirty="0" err="1" smtClean="0"/>
              <a:t>Gbps</a:t>
            </a:r>
            <a:r>
              <a:rPr lang="en-US" dirty="0" smtClean="0"/>
              <a:t> switch  (4KB per port) </a:t>
            </a:r>
          </a:p>
          <a:p>
            <a:pPr lvl="1"/>
            <a:r>
              <a:rPr lang="en-US" dirty="0" smtClean="0"/>
              <a:t>Unmodified code from a networking research group from </a:t>
            </a:r>
            <a:r>
              <a:rPr lang="en-US" dirty="0"/>
              <a:t>Stanford</a:t>
            </a:r>
            <a:endParaRPr lang="en-US" dirty="0" smtClean="0"/>
          </a:p>
          <a:p>
            <a:pPr lvl="1"/>
            <a:r>
              <a:rPr lang="en-US" dirty="0" smtClean="0"/>
              <a:t>Results seems to be consistent varying host CPU performance, OS </a:t>
            </a:r>
            <a:r>
              <a:rPr lang="en-US" dirty="0" err="1" smtClean="0"/>
              <a:t>syscall</a:t>
            </a:r>
            <a:r>
              <a:rPr lang="en-US" dirty="0" smtClean="0"/>
              <a:t>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54" y="533400"/>
            <a:ext cx="7315200" cy="746125"/>
          </a:xfrm>
        </p:spPr>
        <p:txBody>
          <a:bodyPr/>
          <a:lstStyle/>
          <a:p>
            <a:r>
              <a:rPr lang="en-US" dirty="0" smtClean="0"/>
              <a:t>Reproducing TCP </a:t>
            </a:r>
            <a:r>
              <a:rPr lang="en-US" dirty="0" err="1" smtClean="0"/>
              <a:t>incast</a:t>
            </a:r>
            <a:r>
              <a:rPr lang="en-US" dirty="0" smtClean="0"/>
              <a:t> on DIABLO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68423"/>
              </p:ext>
            </p:extLst>
          </p:nvPr>
        </p:nvGraphicFramePr>
        <p:xfrm>
          <a:off x="1219200" y="1524000"/>
          <a:ext cx="6143625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059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534400" cy="1062038"/>
          </a:xfrm>
        </p:spPr>
        <p:txBody>
          <a:bodyPr/>
          <a:lstStyle/>
          <a:p>
            <a:r>
              <a:rPr lang="en-US" sz="2000" dirty="0" smtClean="0"/>
              <a:t>Scale to 10 </a:t>
            </a:r>
            <a:r>
              <a:rPr lang="en-US" sz="2000" dirty="0" err="1" smtClean="0"/>
              <a:t>Gbps</a:t>
            </a:r>
            <a:r>
              <a:rPr lang="en-US" sz="2000" dirty="0" smtClean="0"/>
              <a:t> switch, 16 KB port buffers, 4 MB request size</a:t>
            </a:r>
          </a:p>
          <a:p>
            <a:r>
              <a:rPr lang="en-US" sz="2000" dirty="0" smtClean="0"/>
              <a:t>Host processing performance and </a:t>
            </a:r>
            <a:r>
              <a:rPr lang="en-US" sz="2000" dirty="0" err="1" smtClean="0"/>
              <a:t>syscall</a:t>
            </a:r>
            <a:r>
              <a:rPr lang="en-US" sz="2000" dirty="0" smtClean="0"/>
              <a:t> usage have huge impacts on application performance</a:t>
            </a:r>
            <a:endParaRPr lang="en-US" sz="16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TCP </a:t>
            </a:r>
            <a:r>
              <a:rPr lang="en-US" dirty="0" err="1" smtClean="0"/>
              <a:t>incast</a:t>
            </a:r>
            <a:r>
              <a:rPr lang="en-US" dirty="0" smtClean="0"/>
              <a:t> on DIABLO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544790"/>
              </p:ext>
            </p:extLst>
          </p:nvPr>
        </p:nvGraphicFramePr>
        <p:xfrm>
          <a:off x="182563" y="1450181"/>
          <a:ext cx="4313237" cy="350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77372"/>
              </p:ext>
            </p:extLst>
          </p:nvPr>
        </p:nvGraphicFramePr>
        <p:xfrm>
          <a:off x="4572000" y="1450180"/>
          <a:ext cx="4419600" cy="350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26163" y="130758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pthread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135789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epoll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93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Reproduce the TCP </a:t>
            </a:r>
            <a:r>
              <a:rPr lang="en-US" dirty="0" err="1" smtClean="0"/>
              <a:t>incast</a:t>
            </a:r>
            <a:r>
              <a:rPr lang="en-US" dirty="0" smtClean="0"/>
              <a:t> datacenter problem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System performance bottlenecks could shift at a different scale!</a:t>
            </a:r>
          </a:p>
          <a:p>
            <a:endParaRPr lang="en-US" dirty="0" smtClean="0"/>
          </a:p>
          <a:p>
            <a:r>
              <a:rPr lang="en-US" dirty="0" smtClean="0"/>
              <a:t>Simulating OS and computations is important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Summaries on Case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13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0459"/>
            <a:ext cx="8229600" cy="4567238"/>
          </a:xfrm>
        </p:spPr>
        <p:txBody>
          <a:bodyPr/>
          <a:lstStyle/>
          <a:p>
            <a:r>
              <a:rPr lang="en-US" dirty="0" smtClean="0"/>
              <a:t>Popular distributed key-value store app, used by many large websites: Facebook, twitter, Flickr,…</a:t>
            </a:r>
          </a:p>
          <a:p>
            <a:endParaRPr lang="en-US" dirty="0" smtClean="0"/>
          </a:p>
          <a:p>
            <a:r>
              <a:rPr lang="en-US" dirty="0" smtClean="0"/>
              <a:t>Unmodified </a:t>
            </a:r>
            <a:r>
              <a:rPr lang="en-US" dirty="0" err="1" smtClean="0"/>
              <a:t>memcached</a:t>
            </a:r>
            <a:r>
              <a:rPr lang="en-US" dirty="0" smtClean="0"/>
              <a:t> + clients in </a:t>
            </a:r>
            <a:r>
              <a:rPr lang="en-US" dirty="0" err="1" smtClean="0"/>
              <a:t>libmemcached</a:t>
            </a:r>
            <a:endParaRPr lang="en-US" dirty="0" smtClean="0"/>
          </a:p>
          <a:p>
            <a:pPr lvl="1"/>
            <a:r>
              <a:rPr lang="en-US" dirty="0" smtClean="0"/>
              <a:t>Clients generate traffic based on Facebook statistic (SIGMETRICS’12)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" y="742156"/>
            <a:ext cx="8656637" cy="746125"/>
          </a:xfrm>
        </p:spPr>
        <p:txBody>
          <a:bodyPr/>
          <a:lstStyle/>
          <a:p>
            <a:r>
              <a:rPr lang="en-US" dirty="0" smtClean="0"/>
              <a:t>Case study 3 – running </a:t>
            </a:r>
            <a:r>
              <a:rPr lang="en-US" dirty="0" err="1" smtClean="0"/>
              <a:t>memcached</a:t>
            </a:r>
            <a:r>
              <a:rPr lang="en-US" dirty="0" smtClean="0"/>
              <a:t>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60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2038"/>
          </a:xfrm>
        </p:spPr>
        <p:txBody>
          <a:bodyPr/>
          <a:lstStyle/>
          <a:p>
            <a:r>
              <a:rPr lang="en-US" dirty="0"/>
              <a:t>16-node cluster 3 GHz Xeon + 16 port Asante </a:t>
            </a:r>
            <a:r>
              <a:rPr lang="en-US" dirty="0" err="1"/>
              <a:t>IntraCore</a:t>
            </a:r>
            <a:r>
              <a:rPr lang="en-US" dirty="0"/>
              <a:t> 35516-T switch</a:t>
            </a:r>
          </a:p>
          <a:p>
            <a:pPr lvl="1"/>
            <a:r>
              <a:rPr lang="en-US" dirty="0" smtClean="0"/>
              <a:t>Physical hardware configuration: two </a:t>
            </a:r>
            <a:r>
              <a:rPr lang="en-US" dirty="0"/>
              <a:t>servers + 1 ~ 14 </a:t>
            </a:r>
            <a:r>
              <a:rPr lang="en-US" dirty="0" smtClean="0"/>
              <a:t>clients</a:t>
            </a:r>
          </a:p>
          <a:p>
            <a:pPr lvl="1"/>
            <a:r>
              <a:rPr lang="en-US" dirty="0" smtClean="0"/>
              <a:t>Software configurations</a:t>
            </a:r>
          </a:p>
          <a:p>
            <a:pPr lvl="2"/>
            <a:r>
              <a:rPr lang="en-US" dirty="0" smtClean="0"/>
              <a:t>Server protocols: TCP/UDP</a:t>
            </a:r>
          </a:p>
          <a:p>
            <a:pPr lvl="2"/>
            <a:r>
              <a:rPr lang="en-US" dirty="0" smtClean="0"/>
              <a:t>Server worker threads: 4 (default), 8</a:t>
            </a:r>
          </a:p>
          <a:p>
            <a:endParaRPr lang="en-US" dirty="0" smtClean="0"/>
          </a:p>
          <a:p>
            <a:r>
              <a:rPr lang="en-US" dirty="0" smtClean="0"/>
              <a:t>Simulated server : single-core @ 4 GHz fixed CPI</a:t>
            </a:r>
          </a:p>
          <a:p>
            <a:pPr lvl="1"/>
            <a:r>
              <a:rPr lang="en-US" dirty="0" smtClean="0"/>
              <a:t>Different ISA, different CPU performance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58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628650"/>
          </a:xfrm>
        </p:spPr>
        <p:txBody>
          <a:bodyPr/>
          <a:lstStyle/>
          <a:p>
            <a:r>
              <a:rPr lang="en-US" dirty="0" smtClean="0"/>
              <a:t>Conventional datacenter network (Cisco’s perspective)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8961438" cy="746125"/>
          </a:xfrm>
        </p:spPr>
        <p:txBody>
          <a:bodyPr/>
          <a:lstStyle/>
          <a:p>
            <a:r>
              <a:rPr lang="en-US" dirty="0" smtClean="0"/>
              <a:t>Datacenter Network Architecture Overview</a:t>
            </a:r>
            <a:endParaRPr lang="en-US" dirty="0"/>
          </a:p>
        </p:txBody>
      </p:sp>
      <p:pic>
        <p:nvPicPr>
          <p:cNvPr id="1228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09600" y="5396984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Figure from “VL2: A Scalable and Flexible Data Center Network”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7572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Absolute values are close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Server throughput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459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DIABLO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459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Cluster</a:t>
            </a:r>
            <a:endParaRPr lang="en-US" dirty="0"/>
          </a:p>
        </p:txBody>
      </p:sp>
      <p:pic>
        <p:nvPicPr>
          <p:cNvPr id="1214466" name="Picture 2" descr="Displaying throughtput_1-thread client server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6918" r="6058" b="4168"/>
          <a:stretch/>
        </p:blipFill>
        <p:spPr bwMode="auto">
          <a:xfrm>
            <a:off x="457200" y="1788933"/>
            <a:ext cx="4038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356671" y="30538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KB/s</a:t>
            </a:r>
            <a:endParaRPr lang="en-US" dirty="0"/>
          </a:p>
        </p:txBody>
      </p:sp>
      <p:pic>
        <p:nvPicPr>
          <p:cNvPr id="1214468" name="Picture 4" descr="Displaying Server 1 write throughput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428" r="7500" b="3572"/>
          <a:stretch/>
        </p:blipFill>
        <p:spPr bwMode="auto">
          <a:xfrm>
            <a:off x="4648200" y="1766394"/>
            <a:ext cx="4114800" cy="337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4362" y="510186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9963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54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318" y="5634441"/>
            <a:ext cx="8229600" cy="9096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Similar trend as throughput, but absolute value is different due to different network hardware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Client latencies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4677" y="125034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82160" y="124227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Cluster</a:t>
            </a:r>
            <a:endParaRPr lang="en-US" dirty="0"/>
          </a:p>
        </p:txBody>
      </p:sp>
      <p:pic>
        <p:nvPicPr>
          <p:cNvPr id="1215490" name="Picture 2" descr="Displaying 1 threads latenc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6892" r="7000" b="3774"/>
          <a:stretch/>
        </p:blipFill>
        <p:spPr bwMode="auto">
          <a:xfrm>
            <a:off x="4736069" y="1661676"/>
            <a:ext cx="4255532" cy="3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5492" name="Picture 4" descr="Displaying latencyagg_1-thread client 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6666" r="7042" b="4000"/>
          <a:stretch/>
        </p:blipFill>
        <p:spPr bwMode="auto">
          <a:xfrm>
            <a:off x="381000" y="1619674"/>
            <a:ext cx="4343400" cy="36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539234" y="31300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Microsecond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4362" y="51170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92671" y="519108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44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up to the 2,000-node </a:t>
            </a:r>
            <a:r>
              <a:rPr lang="en-US" dirty="0" smtClean="0"/>
              <a:t>scale</a:t>
            </a:r>
            <a:endParaRPr lang="en-US" dirty="0"/>
          </a:p>
          <a:p>
            <a:pPr lvl="1"/>
            <a:r>
              <a:rPr lang="en-US" dirty="0"/>
              <a:t>1 </a:t>
            </a:r>
            <a:r>
              <a:rPr lang="en-US" dirty="0" err="1"/>
              <a:t>Gbps</a:t>
            </a:r>
            <a:r>
              <a:rPr lang="en-US" dirty="0"/>
              <a:t> interconnect : 1~1.5us port-port latency</a:t>
            </a:r>
          </a:p>
          <a:p>
            <a:pPr lvl="1"/>
            <a:r>
              <a:rPr lang="en-US" dirty="0"/>
              <a:t>10 </a:t>
            </a:r>
            <a:r>
              <a:rPr lang="en-US" dirty="0" err="1"/>
              <a:t>Gbps</a:t>
            </a:r>
            <a:r>
              <a:rPr lang="en-US" dirty="0"/>
              <a:t> interconnect: 100~150ns port-port latency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Scaling the server/client configuration</a:t>
            </a:r>
            <a:endParaRPr lang="en-US" dirty="0"/>
          </a:p>
          <a:p>
            <a:pPr lvl="1"/>
            <a:r>
              <a:rPr lang="en-US" dirty="0" smtClean="0"/>
              <a:t>Maintain the server/client ratio:  2 per rack</a:t>
            </a:r>
          </a:p>
          <a:p>
            <a:pPr lvl="1"/>
            <a:r>
              <a:rPr lang="en-US" dirty="0" smtClean="0"/>
              <a:t>All servers load are </a:t>
            </a:r>
            <a:r>
              <a:rPr lang="en-US" dirty="0"/>
              <a:t>moderate, </a:t>
            </a:r>
            <a:r>
              <a:rPr lang="en-US" dirty="0" smtClean="0"/>
              <a:t>~</a:t>
            </a:r>
            <a:r>
              <a:rPr lang="en-US" dirty="0"/>
              <a:t>35% CPU </a:t>
            </a:r>
            <a:r>
              <a:rPr lang="en-US" dirty="0" smtClean="0"/>
              <a:t>utilization. No packet loss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4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3902" r="8333"/>
          <a:stretch/>
        </p:blipFill>
        <p:spPr>
          <a:xfrm>
            <a:off x="533400" y="1478087"/>
            <a:ext cx="7315200" cy="37531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8809037" cy="746125"/>
          </a:xfrm>
        </p:spPr>
        <p:txBody>
          <a:bodyPr/>
          <a:lstStyle/>
          <a:p>
            <a:r>
              <a:rPr lang="en-US" dirty="0" smtClean="0"/>
              <a:t>Reproducing the latency long tail </a:t>
            </a:r>
            <a:br>
              <a:rPr lang="en-US" dirty="0" smtClean="0"/>
            </a:br>
            <a:r>
              <a:rPr lang="en-US" dirty="0" smtClean="0"/>
              <a:t>at the 2,000-node scale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200400" y="2581967"/>
            <a:ext cx="457200" cy="45720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286000" y="22027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 smtClean="0">
                <a:solidFill>
                  <a:srgbClr val="FF0000"/>
                </a:solidFill>
              </a:rPr>
              <a:t>Gbps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639834" y="3399104"/>
            <a:ext cx="609600" cy="422031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029200" y="3039167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</a:t>
            </a:r>
            <a:r>
              <a:rPr lang="en-US" dirty="0" err="1" smtClean="0">
                <a:solidFill>
                  <a:srgbClr val="FF0000"/>
                </a:solidFill>
              </a:rPr>
              <a:t>Gbps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44462" y="5200954"/>
            <a:ext cx="8809037" cy="113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effectLst/>
              </a:rPr>
              <a:t>Most of request finish quickly, but some 2 orders of magnitude slower</a:t>
            </a:r>
          </a:p>
          <a:p>
            <a:pPr eaLnBrk="1" hangingPunct="1"/>
            <a:r>
              <a:rPr lang="en-US" sz="2000" kern="0" dirty="0" smtClean="0">
                <a:effectLst/>
              </a:rPr>
              <a:t>More switches -&gt; greater latency variations </a:t>
            </a:r>
          </a:p>
          <a:p>
            <a:pPr eaLnBrk="1" hangingPunct="1"/>
            <a:r>
              <a:rPr lang="en-US" sz="2000" kern="0" dirty="0" smtClean="0">
                <a:effectLst/>
              </a:rPr>
              <a:t>Low-latency 10Gbps switches improve access latency but only 2x</a:t>
            </a:r>
          </a:p>
          <a:p>
            <a:pPr lvl="1" eaLnBrk="1" hangingPunct="1"/>
            <a:r>
              <a:rPr lang="en-US" sz="1600" dirty="0" err="1">
                <a:effectLst/>
              </a:rPr>
              <a:t>Luiz</a:t>
            </a:r>
            <a:r>
              <a:rPr lang="en-US" sz="1600" dirty="0">
                <a:effectLst/>
              </a:rPr>
              <a:t> </a:t>
            </a:r>
            <a:r>
              <a:rPr lang="en-US" sz="1600" dirty="0" err="1" smtClean="0">
                <a:effectLst/>
              </a:rPr>
              <a:t>Barroso</a:t>
            </a:r>
            <a:r>
              <a:rPr lang="en-US" sz="1600" dirty="0" smtClean="0">
                <a:effectLst/>
              </a:rPr>
              <a:t> “entering </a:t>
            </a:r>
            <a:r>
              <a:rPr lang="en-US" sz="1600" dirty="0">
                <a:effectLst/>
              </a:rPr>
              <a:t>the teenage decade in warehouse-scale </a:t>
            </a:r>
            <a:r>
              <a:rPr lang="en-US" sz="1600" dirty="0" smtClean="0">
                <a:effectLst/>
              </a:rPr>
              <a:t>computing” FCRC’11</a:t>
            </a:r>
            <a:endParaRPr lang="en-US" sz="1600" kern="0" dirty="0" smtClean="0">
              <a:effectLst/>
            </a:endParaRPr>
          </a:p>
          <a:p>
            <a:pPr eaLnBrk="1" hangingPunct="1"/>
            <a:endParaRPr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0307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5998022"/>
            <a:ext cx="8229600" cy="985838"/>
          </a:xfrm>
        </p:spPr>
        <p:txBody>
          <a:bodyPr/>
          <a:lstStyle/>
          <a:p>
            <a:r>
              <a:rPr lang="en-US" dirty="0" smtClean="0"/>
              <a:t>More nodes -&gt; longer 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075"/>
            <a:ext cx="9067800" cy="746125"/>
          </a:xfrm>
        </p:spPr>
        <p:txBody>
          <a:bodyPr/>
          <a:lstStyle/>
          <a:p>
            <a:r>
              <a:rPr lang="en-US" dirty="0" smtClean="0"/>
              <a:t>Impact of system scales on the “long tail”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4180" r="5833"/>
          <a:stretch/>
        </p:blipFill>
        <p:spPr>
          <a:xfrm>
            <a:off x="609600" y="1225062"/>
            <a:ext cx="7315200" cy="46471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048000" y="1242646"/>
            <a:ext cx="4495800" cy="43375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850" r="6190"/>
          <a:stretch/>
        </p:blipFill>
        <p:spPr>
          <a:xfrm>
            <a:off x="533400" y="1219199"/>
            <a:ext cx="7391400" cy="47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0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478" r="8333"/>
          <a:stretch/>
        </p:blipFill>
        <p:spPr>
          <a:xfrm>
            <a:off x="191293" y="1196659"/>
            <a:ext cx="8732837" cy="47007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846282"/>
            <a:ext cx="8229600" cy="457200"/>
          </a:xfrm>
        </p:spPr>
        <p:txBody>
          <a:bodyPr/>
          <a:lstStyle/>
          <a:p>
            <a:r>
              <a:rPr lang="en-US" dirty="0" smtClean="0"/>
              <a:t>Which protocol is better for 1 Gbps interconnect?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O(100) vs O(1,000) at the ‘tail’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352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UDP better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478" r="8333"/>
          <a:stretch/>
        </p:blipFill>
        <p:spPr>
          <a:xfrm>
            <a:off x="100010" y="1219095"/>
            <a:ext cx="8915401" cy="4729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9500" y="262090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 significant difference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TCP slightly better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478" r="8333"/>
          <a:stretch/>
        </p:blipFill>
        <p:spPr>
          <a:xfrm>
            <a:off x="92073" y="1192213"/>
            <a:ext cx="8885237" cy="47326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6600" y="340235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TCP better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7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09687"/>
            <a:ext cx="8229600" cy="757238"/>
          </a:xfrm>
        </p:spPr>
        <p:txBody>
          <a:bodyPr/>
          <a:lstStyle/>
          <a:p>
            <a:r>
              <a:rPr lang="en-US" dirty="0" smtClean="0"/>
              <a:t>Is TCP a better choice again at large scales?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O(100) vs O(1,000) @10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478" r="8333"/>
          <a:stretch/>
        </p:blipFill>
        <p:spPr>
          <a:xfrm>
            <a:off x="169863" y="1214657"/>
            <a:ext cx="8745537" cy="44208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2819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TCP is slightly better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95" r="8333"/>
          <a:stretch/>
        </p:blipFill>
        <p:spPr>
          <a:xfrm>
            <a:off x="182563" y="1243383"/>
            <a:ext cx="8732838" cy="44103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63963" y="312434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UDP better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478" r="8333"/>
          <a:stretch/>
        </p:blipFill>
        <p:spPr>
          <a:xfrm>
            <a:off x="76200" y="1186684"/>
            <a:ext cx="8915400" cy="4495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4701" y="351931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Par!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38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 does not consume more memory than UDP when server load is well-balanced</a:t>
            </a:r>
          </a:p>
          <a:p>
            <a:endParaRPr lang="en-US" dirty="0" smtClean="0"/>
          </a:p>
          <a:p>
            <a:r>
              <a:rPr lang="en-US" dirty="0" smtClean="0"/>
              <a:t>Do we really need a fancy transport protocol?</a:t>
            </a:r>
          </a:p>
          <a:p>
            <a:pPr lvl="1"/>
            <a:r>
              <a:rPr lang="en-US" dirty="0" smtClean="0"/>
              <a:t>Vanilla TCP might just perform fine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Don’t just focus on the protocol</a:t>
            </a:r>
            <a:r>
              <a:rPr lang="en-US" dirty="0" smtClean="0"/>
              <a:t> : </a:t>
            </a:r>
            <a:r>
              <a:rPr lang="en-US" dirty="0" err="1" smtClean="0"/>
              <a:t>cpu</a:t>
            </a:r>
            <a:r>
              <a:rPr lang="en-US" dirty="0" smtClean="0"/>
              <a:t>, </a:t>
            </a:r>
            <a:r>
              <a:rPr lang="en-US" dirty="0" err="1" smtClean="0"/>
              <a:t>nic</a:t>
            </a:r>
            <a:r>
              <a:rPr lang="en-US" dirty="0" smtClean="0"/>
              <a:t>, OS and app logic </a:t>
            </a:r>
          </a:p>
          <a:p>
            <a:pPr lvl="1"/>
            <a:r>
              <a:rPr lang="en-US" dirty="0" smtClean="0"/>
              <a:t>Too many queues/buffers in the current software stack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Effects of changing interconnect hierarchy</a:t>
            </a:r>
          </a:p>
          <a:p>
            <a:pPr lvl="1"/>
            <a:r>
              <a:rPr lang="en-US" dirty="0" smtClean="0"/>
              <a:t>Adding a datacenter-level switch affects server host DRAM usages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issues at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914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Simulating the OS/Computation is crucial</a:t>
            </a:r>
          </a:p>
          <a:p>
            <a:endParaRPr lang="en-US" dirty="0" smtClean="0"/>
          </a:p>
          <a:p>
            <a:r>
              <a:rPr lang="en-US" dirty="0" smtClean="0"/>
              <a:t>Can not generalize O(100) results to O(1,000)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DIABLO is good enough to reproduce relative numbers</a:t>
            </a:r>
          </a:p>
          <a:p>
            <a:endParaRPr lang="en-US" dirty="0"/>
          </a:p>
          <a:p>
            <a:r>
              <a:rPr lang="en-US" dirty="0" smtClean="0"/>
              <a:t>A great tool for design-space exploration at scale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28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29200"/>
          </a:xfrm>
        </p:spPr>
        <p:txBody>
          <a:bodyPr/>
          <a:lstStyle/>
          <a:p>
            <a:r>
              <a:rPr lang="en-US" dirty="0" smtClean="0"/>
              <a:t>Need massive simulation power even at rack level</a:t>
            </a:r>
          </a:p>
          <a:p>
            <a:pPr lvl="1"/>
            <a:r>
              <a:rPr lang="en-US" dirty="0" smtClean="0"/>
              <a:t>DIABLO generates research data overnight with ~3,000 instances</a:t>
            </a:r>
          </a:p>
          <a:p>
            <a:pPr lvl="1"/>
            <a:r>
              <a:rPr lang="en-US" dirty="0" smtClean="0"/>
              <a:t>FPGAs are slow, but not if you have ~3,000 instances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Real software and kernel have bugs</a:t>
            </a:r>
          </a:p>
          <a:p>
            <a:pPr lvl="1"/>
            <a:r>
              <a:rPr lang="en-US" dirty="0" smtClean="0"/>
              <a:t>Programmers do not follow hardware spec!</a:t>
            </a:r>
          </a:p>
          <a:p>
            <a:pPr lvl="1"/>
            <a:r>
              <a:rPr lang="en-US" dirty="0" smtClean="0"/>
              <a:t>We modified DIABLO multiple times to support Linux hack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Massive-scale simulation have transient errors like real datacenter</a:t>
            </a:r>
          </a:p>
          <a:p>
            <a:pPr lvl="1"/>
            <a:r>
              <a:rPr lang="en-US" dirty="0" smtClean="0"/>
              <a:t>E.g. Software crash due to soft errors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FAME is great, but we need a better tool to develop it</a:t>
            </a:r>
          </a:p>
          <a:p>
            <a:pPr lvl="1"/>
            <a:r>
              <a:rPr lang="en-US" dirty="0" smtClean="0"/>
              <a:t>FPGA Verilog/</a:t>
            </a:r>
            <a:r>
              <a:rPr lang="en-US" dirty="0" err="1" smtClean="0"/>
              <a:t>Systemverilog</a:t>
            </a:r>
            <a:r>
              <a:rPr lang="en-US" dirty="0" smtClean="0"/>
              <a:t> tools are not productive.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and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03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1771650"/>
          </a:xfrm>
        </p:spPr>
        <p:txBody>
          <a:bodyPr/>
          <a:lstStyle/>
          <a:p>
            <a:r>
              <a:rPr lang="en-US" dirty="0" smtClean="0"/>
              <a:t>Network infrastructure is the “SUV of datacenter”</a:t>
            </a:r>
          </a:p>
          <a:p>
            <a:pPr lvl="1"/>
            <a:r>
              <a:rPr lang="en-US" dirty="0" smtClean="0"/>
              <a:t>18% monthly cost  (3rd largest cost)</a:t>
            </a:r>
          </a:p>
          <a:p>
            <a:pPr lvl="1"/>
            <a:r>
              <a:rPr lang="en-US" dirty="0" smtClean="0"/>
              <a:t>Large switches/routers are expensive and unreliable </a:t>
            </a:r>
          </a:p>
          <a:p>
            <a:pPr lvl="1"/>
            <a:r>
              <a:rPr lang="en-US" dirty="0" smtClean="0"/>
              <a:t>Important for many optimizations:  </a:t>
            </a:r>
          </a:p>
          <a:p>
            <a:pPr lvl="2"/>
            <a:r>
              <a:rPr lang="en-US" dirty="0" smtClean="0"/>
              <a:t>Improving server utilization </a:t>
            </a:r>
          </a:p>
          <a:p>
            <a:pPr lvl="2"/>
            <a:r>
              <a:rPr lang="en-US" dirty="0" smtClean="0"/>
              <a:t>Supporting data intensive map-reduce jobs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</a:t>
            </a:r>
            <a:endParaRPr lang="en-US" dirty="0"/>
          </a:p>
        </p:txBody>
      </p:sp>
      <p:pic>
        <p:nvPicPr>
          <p:cNvPr id="1200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55816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0800000" flipV="1">
            <a:off x="228600" y="6477000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ffectLst/>
              </a:rPr>
              <a:t>Source: James Hamilton, Data Center Networks Are in my Way, Stanford Oct 2009</a:t>
            </a:r>
            <a:endParaRPr lang="en-US" sz="1600" dirty="0"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2099041"/>
            <a:ext cx="5486400" cy="2052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DIABLO is available at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http://diablo.cs.berkeley.edu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0" y="3405554"/>
            <a:ext cx="2819400" cy="74612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21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85800"/>
            <a:ext cx="2971800" cy="746125"/>
          </a:xfrm>
        </p:spPr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pic>
        <p:nvPicPr>
          <p:cNvPr id="5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146" y="1828800"/>
            <a:ext cx="4598377" cy="4583357"/>
          </a:xfrm>
        </p:spPr>
        <p:txBody>
          <a:bodyPr/>
          <a:lstStyle/>
          <a:p>
            <a:r>
              <a:rPr lang="en-US" sz="2000" dirty="0" smtClean="0"/>
              <a:t>An ATM-like circuit switching network for datacenter containers</a:t>
            </a:r>
          </a:p>
          <a:p>
            <a:r>
              <a:rPr lang="en-US" sz="2000" dirty="0" smtClean="0"/>
              <a:t>Full-implementation of all switches, prototyped within 3 months with DIABLO</a:t>
            </a:r>
          </a:p>
          <a:p>
            <a:r>
              <a:rPr lang="en-US" sz="2000" dirty="0" smtClean="0"/>
              <a:t>Run</a:t>
            </a:r>
            <a:r>
              <a:rPr lang="en-US" sz="2000" dirty="0"/>
              <a:t> Hand coded Dryad </a:t>
            </a:r>
            <a:r>
              <a:rPr lang="en-US" sz="2000" dirty="0" err="1"/>
              <a:t>Terasort</a:t>
            </a:r>
            <a:r>
              <a:rPr lang="en-US" sz="2000" dirty="0"/>
              <a:t> kernel </a:t>
            </a:r>
            <a:r>
              <a:rPr lang="en-US" sz="2000" dirty="0" smtClean="0"/>
              <a:t>with device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195"/>
            <a:ext cx="7315200" cy="746125"/>
          </a:xfrm>
        </p:spPr>
        <p:txBody>
          <a:bodyPr/>
          <a:lstStyle/>
          <a:p>
            <a:r>
              <a:rPr lang="en-US" dirty="0" smtClean="0"/>
              <a:t>Case studies 1 – Model a novel Circuit-Switching network</a:t>
            </a:r>
            <a:endParaRPr lang="en-US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9468"/>
              </p:ext>
            </p:extLst>
          </p:nvPr>
        </p:nvGraphicFramePr>
        <p:xfrm>
          <a:off x="76200" y="1726223"/>
          <a:ext cx="4586654" cy="382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556" name="Visio" r:id="rId3" imgW="4858920" imgH="2648849" progId="Visio.Drawing.11">
                  <p:embed/>
                </p:oleObj>
              </mc:Choice>
              <mc:Fallback>
                <p:oleObj name="Visio" r:id="rId3" imgW="4858920" imgH="26488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26223"/>
                        <a:ext cx="4586654" cy="382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0854" y="5466508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*A </a:t>
            </a:r>
            <a:r>
              <a:rPr lang="en-US" dirty="0">
                <a:effectLst/>
                <a:latin typeface="Cambria" panose="0204050305040603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data center network using FPGAs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Chuck Thacker, MSR Silicon Valley</a:t>
            </a:r>
          </a:p>
        </p:txBody>
      </p:sp>
    </p:spTree>
    <p:extLst>
      <p:ext uri="{BB962C8B-B14F-4D97-AF65-F5344CB8AC3E}">
        <p14:creationId xmlns:p14="http://schemas.microsoft.com/office/powerpoint/2010/main" val="508703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5043488"/>
          </a:xfrm>
        </p:spPr>
        <p:txBody>
          <a:bodyPr/>
          <a:lstStyle/>
          <a:p>
            <a:r>
              <a:rPr lang="en-US" dirty="0" smtClean="0"/>
              <a:t>Circuit-switching is easy to model on DIABLO</a:t>
            </a:r>
          </a:p>
          <a:p>
            <a:pPr lvl="1"/>
            <a:r>
              <a:rPr lang="en-US" dirty="0" smtClean="0"/>
              <a:t>Finished within 3 months from scratch</a:t>
            </a:r>
          </a:p>
          <a:p>
            <a:pPr lvl="1"/>
            <a:r>
              <a:rPr lang="en-US" dirty="0" smtClean="0"/>
              <a:t>Full implementation with no compromise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Successes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Identify bottlenecks in circuit setup/tear down in the SW design</a:t>
            </a:r>
          </a:p>
          <a:p>
            <a:pPr lvl="1"/>
            <a:endParaRPr lang="en-US" sz="2400" dirty="0" smtClean="0"/>
          </a:p>
          <a:p>
            <a:pPr lvl="1"/>
            <a:r>
              <a:rPr lang="en-US" dirty="0" smtClean="0"/>
              <a:t>Emphasis </a:t>
            </a:r>
            <a:r>
              <a:rPr lang="en-US" dirty="0"/>
              <a:t>on software processing: a lossless HW design, but packet losses due to inefficient server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Summaries on Case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85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Multicore support</a:t>
            </a:r>
          </a:p>
          <a:p>
            <a:endParaRPr lang="en-US" dirty="0" smtClean="0"/>
          </a:p>
          <a:p>
            <a:r>
              <a:rPr lang="en-US" dirty="0" smtClean="0"/>
              <a:t>Support more simulated memory capacity through FLASH</a:t>
            </a:r>
          </a:p>
          <a:p>
            <a:endParaRPr lang="en-US" dirty="0" smtClean="0"/>
          </a:p>
          <a:p>
            <a:r>
              <a:rPr lang="en-US" dirty="0" smtClean="0"/>
              <a:t>Moving to a 64-bit ISA </a:t>
            </a:r>
          </a:p>
          <a:p>
            <a:pPr lvl="1"/>
            <a:r>
              <a:rPr lang="en-US" dirty="0" smtClean="0"/>
              <a:t>Not for memory capacity, but for better software support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Microcode-based switch/NIC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640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Datacenters are computer systems</a:t>
            </a:r>
            <a:endParaRPr lang="en-US" dirty="0" smtClean="0"/>
          </a:p>
          <a:p>
            <a:pPr lvl="1"/>
            <a:r>
              <a:rPr lang="en-US" dirty="0" smtClean="0"/>
              <a:t>Simple and low latency switch designs</a:t>
            </a:r>
          </a:p>
          <a:p>
            <a:pPr lvl="2"/>
            <a:r>
              <a:rPr lang="en-US" dirty="0" err="1" smtClean="0"/>
              <a:t>Arista</a:t>
            </a:r>
            <a:r>
              <a:rPr lang="en-US" dirty="0" smtClean="0"/>
              <a:t> 10Gbps cut-through switch: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600ns</a:t>
            </a:r>
            <a:r>
              <a:rPr lang="en-US" dirty="0" smtClean="0"/>
              <a:t> port-port latency</a:t>
            </a:r>
          </a:p>
          <a:p>
            <a:pPr lvl="2"/>
            <a:r>
              <a:rPr lang="en-US" dirty="0" smtClean="0"/>
              <a:t>Sun </a:t>
            </a:r>
            <a:r>
              <a:rPr lang="en-US" dirty="0" err="1" smtClean="0"/>
              <a:t>Infiniband</a:t>
            </a:r>
            <a:r>
              <a:rPr lang="en-US" dirty="0" smtClean="0"/>
              <a:t> switch: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300ns</a:t>
            </a:r>
            <a:r>
              <a:rPr lang="en-US" dirty="0" smtClean="0"/>
              <a:t> port-port latency</a:t>
            </a:r>
          </a:p>
          <a:p>
            <a:pPr lvl="2"/>
            <a:endParaRPr lang="en-US" dirty="0" smtClean="0"/>
          </a:p>
          <a:p>
            <a:pPr lvl="1">
              <a:buClr>
                <a:srgbClr val="9999CC"/>
              </a:buClr>
            </a:pPr>
            <a:r>
              <a:rPr lang="en-US" dirty="0" smtClean="0">
                <a:solidFill>
                  <a:srgbClr val="000000"/>
                </a:solidFill>
              </a:rPr>
              <a:t>Tightly-coupled supercomputer-like interconnect</a:t>
            </a:r>
          </a:p>
          <a:p>
            <a:pPr lvl="1">
              <a:buClr>
                <a:srgbClr val="9999CC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9999CC"/>
              </a:buClr>
            </a:pPr>
            <a:r>
              <a:rPr lang="en-US" dirty="0" smtClean="0"/>
              <a:t>A closed-loop computer system with lots of computations</a:t>
            </a:r>
          </a:p>
          <a:p>
            <a:pPr marL="457200" lvl="1" indent="0">
              <a:buClr>
                <a:srgbClr val="9999CC"/>
              </a:buCl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>
              <a:buClr>
                <a:srgbClr val="9999CC"/>
              </a:buClr>
              <a:buNone/>
            </a:pPr>
            <a:endParaRPr lang="en-US" dirty="0" smtClean="0"/>
          </a:p>
          <a:p>
            <a:r>
              <a:rPr lang="en-US" dirty="0" smtClean="0"/>
              <a:t>Treat datacenter evaluations as computer system evaluation problems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746125"/>
          </a:xfrm>
        </p:spPr>
        <p:txBody>
          <a:bodyPr/>
          <a:lstStyle/>
          <a:p>
            <a:r>
              <a:rPr lang="en-US" dirty="0" smtClean="0"/>
              <a:t>My Observations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4438"/>
          </a:xfrm>
        </p:spPr>
        <p:txBody>
          <a:bodyPr/>
          <a:lstStyle/>
          <a:p>
            <a:r>
              <a:rPr lang="en-US" dirty="0" smtClean="0"/>
              <a:t>My great advisors: Dave and </a:t>
            </a:r>
            <a:r>
              <a:rPr lang="en-US" dirty="0" err="1" smtClean="0"/>
              <a:t>Krste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err="1" smtClean="0"/>
              <a:t>Parlab</a:t>
            </a:r>
            <a:r>
              <a:rPr lang="en-US" dirty="0" smtClean="0"/>
              <a:t> architecture students who helped on RAMP Gold: Andrew, </a:t>
            </a:r>
            <a:r>
              <a:rPr lang="en-US" dirty="0" err="1" smtClean="0"/>
              <a:t>Yunsup</a:t>
            </a:r>
            <a:r>
              <a:rPr lang="en-US" dirty="0" smtClean="0"/>
              <a:t>, </a:t>
            </a:r>
            <a:r>
              <a:rPr lang="en-US" dirty="0" err="1" smtClean="0"/>
              <a:t>Rimas</a:t>
            </a:r>
            <a:r>
              <a:rPr lang="en-US" dirty="0" smtClean="0"/>
              <a:t>, Henry, Sarah and etc.</a:t>
            </a:r>
          </a:p>
          <a:p>
            <a:r>
              <a:rPr lang="en-US" dirty="0" smtClean="0"/>
              <a:t>Undergrad: </a:t>
            </a:r>
            <a:r>
              <a:rPr lang="en-US" dirty="0" err="1" smtClean="0"/>
              <a:t>Qian</a:t>
            </a:r>
            <a:r>
              <a:rPr lang="en-US" dirty="0" smtClean="0"/>
              <a:t>, Xi, </a:t>
            </a:r>
            <a:r>
              <a:rPr lang="en-US" dirty="0" err="1" smtClean="0"/>
              <a:t>Phuc</a:t>
            </a:r>
            <a:endParaRPr lang="en-US" dirty="0" smtClean="0"/>
          </a:p>
          <a:p>
            <a:r>
              <a:rPr lang="en-US" dirty="0" smtClean="0"/>
              <a:t>Special thanks to Kostadin </a:t>
            </a:r>
            <a:r>
              <a:rPr lang="en-US" dirty="0" err="1" smtClean="0"/>
              <a:t>Illov</a:t>
            </a:r>
            <a:r>
              <a:rPr lang="en-US" dirty="0" smtClean="0"/>
              <a:t>, Roxana </a:t>
            </a:r>
            <a:r>
              <a:rPr lang="en-US" dirty="0" err="1" smtClean="0"/>
              <a:t>Infante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02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Built on top of RAMP Gold – an open-source full-system </a:t>
            </a:r>
            <a:r>
              <a:rPr lang="en-US" dirty="0" err="1" smtClean="0"/>
              <a:t>manycore</a:t>
            </a:r>
            <a:r>
              <a:rPr lang="en-US" dirty="0" smtClean="0"/>
              <a:t> simulator</a:t>
            </a:r>
          </a:p>
          <a:p>
            <a:pPr lvl="1"/>
            <a:r>
              <a:rPr lang="en-US" dirty="0" smtClean="0"/>
              <a:t>Full 32-bit SPARC v8 ISA, MMU and I/O support </a:t>
            </a:r>
          </a:p>
          <a:p>
            <a:pPr lvl="1"/>
            <a:r>
              <a:rPr lang="en-US" dirty="0" smtClean="0"/>
              <a:t>Run full Linux 2.6.39.3</a:t>
            </a:r>
          </a:p>
          <a:p>
            <a:pPr lvl="1"/>
            <a:r>
              <a:rPr lang="en-US" dirty="0" smtClean="0"/>
              <a:t>Use functional disk over Ethernet to provide storage </a:t>
            </a:r>
          </a:p>
          <a:p>
            <a:pPr lvl="1"/>
            <a:r>
              <a:rPr lang="en-US" dirty="0" smtClean="0"/>
              <a:t>Single-core fixed CPI timing model for now</a:t>
            </a:r>
            <a:endParaRPr lang="en-US" dirty="0"/>
          </a:p>
          <a:p>
            <a:pPr lvl="2"/>
            <a:r>
              <a:rPr lang="en-US" dirty="0" smtClean="0"/>
              <a:t>Can </a:t>
            </a:r>
            <a:r>
              <a:rPr lang="en-US" dirty="0"/>
              <a:t>add detailed CPU/memory timing models for points of </a:t>
            </a:r>
            <a:r>
              <a:rPr lang="en-US" dirty="0" smtClean="0"/>
              <a:t>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69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1"/>
            <a:ext cx="8382000" cy="5353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type of datacenter switches</a:t>
            </a:r>
          </a:p>
          <a:p>
            <a:pPr lvl="1"/>
            <a:r>
              <a:rPr lang="en-US" dirty="0" smtClean="0"/>
              <a:t>Packet switching </a:t>
            </a:r>
            <a:r>
              <a:rPr lang="en-US" dirty="0" err="1" smtClean="0"/>
              <a:t>vs</a:t>
            </a:r>
            <a:r>
              <a:rPr lang="en-US" dirty="0" smtClean="0"/>
              <a:t> Circuit switching</a:t>
            </a:r>
          </a:p>
          <a:p>
            <a:pPr lvl="1"/>
            <a:endParaRPr lang="en-US" dirty="0"/>
          </a:p>
          <a:p>
            <a:r>
              <a:rPr lang="en-US" dirty="0"/>
              <a:t>Build abstracted models for packet-switching switches focusing on architectural </a:t>
            </a:r>
            <a:r>
              <a:rPr lang="en-US" dirty="0" smtClean="0"/>
              <a:t>fundamentals</a:t>
            </a:r>
            <a:endParaRPr lang="en-US" dirty="0"/>
          </a:p>
          <a:p>
            <a:pPr lvl="1"/>
            <a:r>
              <a:rPr lang="en-US" dirty="0"/>
              <a:t>Ignore rare used features, such as Ethernet </a:t>
            </a:r>
            <a:r>
              <a:rPr lang="en-US" dirty="0" err="1"/>
              <a:t>QoS</a:t>
            </a:r>
            <a:endParaRPr lang="en-US" dirty="0"/>
          </a:p>
          <a:p>
            <a:pPr lvl="1"/>
            <a:r>
              <a:rPr lang="en-US" dirty="0"/>
              <a:t>Use simplified source routing</a:t>
            </a:r>
          </a:p>
          <a:p>
            <a:pPr lvl="2"/>
            <a:r>
              <a:rPr lang="en-US" dirty="0"/>
              <a:t>Modern datacenter switches have very large flow tables, e.g. 32k ~64K entries</a:t>
            </a:r>
          </a:p>
          <a:p>
            <a:pPr lvl="2"/>
            <a:r>
              <a:rPr lang="en-US" dirty="0"/>
              <a:t>Could simulate real flow lookups using advanced hashing algorithms if necessary</a:t>
            </a:r>
          </a:p>
          <a:p>
            <a:pPr lvl="1"/>
            <a:r>
              <a:rPr lang="en-US" dirty="0"/>
              <a:t>Abstracted packet processors</a:t>
            </a:r>
          </a:p>
          <a:p>
            <a:pPr lvl="2"/>
            <a:r>
              <a:rPr lang="en-US" dirty="0"/>
              <a:t>Packet process time are almost constant in real implementations regardless of size and types</a:t>
            </a:r>
          </a:p>
          <a:p>
            <a:pPr lvl="1"/>
            <a:r>
              <a:rPr lang="en-US" dirty="0" smtClean="0"/>
              <a:t>Use host DRAM to simulate switch buffers</a:t>
            </a:r>
          </a:p>
          <a:p>
            <a:endParaRPr lang="en-US" dirty="0" smtClean="0"/>
          </a:p>
          <a:p>
            <a:r>
              <a:rPr lang="en-US" dirty="0" smtClean="0"/>
              <a:t>Circuit-switching switches are fundamentally simple and can be modeled with full details (100% accurate)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17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5298282"/>
            <a:ext cx="8229600" cy="909638"/>
          </a:xfrm>
        </p:spPr>
        <p:txBody>
          <a:bodyPr/>
          <a:lstStyle/>
          <a:p>
            <a:r>
              <a:rPr lang="en-US" dirty="0" smtClean="0"/>
              <a:t>Model many HW features from advanced NICs</a:t>
            </a:r>
          </a:p>
          <a:p>
            <a:pPr lvl="1"/>
            <a:r>
              <a:rPr lang="en-US" dirty="0" err="1" smtClean="0"/>
              <a:t>Scather</a:t>
            </a:r>
            <a:r>
              <a:rPr lang="en-US" dirty="0" smtClean="0"/>
              <a:t>/gather DMA</a:t>
            </a:r>
          </a:p>
          <a:p>
            <a:pPr lvl="1"/>
            <a:r>
              <a:rPr lang="en-US" dirty="0" smtClean="0"/>
              <a:t>Zero-copy driver</a:t>
            </a:r>
          </a:p>
          <a:p>
            <a:pPr lvl="1"/>
            <a:r>
              <a:rPr lang="en-US" dirty="0" smtClean="0"/>
              <a:t>NAPI polling interface support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 Models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92213"/>
            <a:ext cx="7848601" cy="42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Many new network architectures proposed recently focusing on new switch designs</a:t>
            </a:r>
          </a:p>
          <a:p>
            <a:pPr lvl="1"/>
            <a:r>
              <a:rPr lang="en-US" dirty="0" smtClean="0"/>
              <a:t>Research : VL2/monsoon (MSR), Portland (UCSD), </a:t>
            </a:r>
            <a:r>
              <a:rPr lang="en-US" dirty="0" err="1" smtClean="0"/>
              <a:t>Dcell</a:t>
            </a:r>
            <a:r>
              <a:rPr lang="en-US" dirty="0" smtClean="0"/>
              <a:t>/</a:t>
            </a:r>
            <a:r>
              <a:rPr lang="en-US" dirty="0" err="1" smtClean="0"/>
              <a:t>Bcube</a:t>
            </a:r>
            <a:r>
              <a:rPr lang="en-US" dirty="0" smtClean="0"/>
              <a:t> (MSRA), Policy-aware switching layer (UCB), </a:t>
            </a:r>
            <a:r>
              <a:rPr lang="en-US" dirty="0" err="1" smtClean="0"/>
              <a:t>Nox</a:t>
            </a:r>
            <a:r>
              <a:rPr lang="en-US" dirty="0" smtClean="0"/>
              <a:t> (UCB), Thacker’s container network (MSR-SVC)</a:t>
            </a:r>
          </a:p>
          <a:p>
            <a:pPr lvl="1"/>
            <a:r>
              <a:rPr lang="en-US" dirty="0" smtClean="0"/>
              <a:t>Product : Google g-switch, Facebook 100 </a:t>
            </a:r>
            <a:r>
              <a:rPr lang="en-US" dirty="0" err="1" smtClean="0"/>
              <a:t>Gbps</a:t>
            </a:r>
            <a:r>
              <a:rPr lang="en-US" dirty="0" smtClean="0"/>
              <a:t> Ethernet and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 observations lead to many distinct design features </a:t>
            </a:r>
          </a:p>
          <a:p>
            <a:pPr lvl="1"/>
            <a:r>
              <a:rPr lang="en-US" dirty="0" smtClean="0"/>
              <a:t>Switch designs</a:t>
            </a:r>
          </a:p>
          <a:p>
            <a:pPr lvl="2"/>
            <a:r>
              <a:rPr lang="en-US" dirty="0" smtClean="0"/>
              <a:t>Packet buffer micro-architectures </a:t>
            </a:r>
          </a:p>
          <a:p>
            <a:pPr lvl="2"/>
            <a:r>
              <a:rPr lang="en-US" dirty="0" smtClean="0"/>
              <a:t>Programmable flow tables</a:t>
            </a:r>
          </a:p>
          <a:p>
            <a:pPr lvl="1"/>
            <a:r>
              <a:rPr lang="en-US" dirty="0" smtClean="0"/>
              <a:t>Application and protocols</a:t>
            </a:r>
          </a:p>
          <a:p>
            <a:pPr lvl="2"/>
            <a:r>
              <a:rPr lang="en-US" dirty="0" smtClean="0"/>
              <a:t>ECN support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543800" cy="746125"/>
          </a:xfrm>
        </p:spPr>
        <p:txBody>
          <a:bodyPr/>
          <a:lstStyle/>
          <a:p>
            <a:r>
              <a:rPr lang="en-US" dirty="0" smtClean="0"/>
              <a:t>Advances in Datacenter Networking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2057400"/>
            <a:ext cx="3352800" cy="34290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8809038" cy="74612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Multicore never better than 2x single core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5741304"/>
            <a:ext cx="8077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Top two software simulation overhead: </a:t>
            </a:r>
          </a:p>
          <a:p>
            <a:pPr marL="1200150" lvl="2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flit-by-flit synchronizations </a:t>
            </a:r>
          </a:p>
          <a:p>
            <a:pPr marL="1200150" lvl="2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network microarchitecture details</a:t>
            </a:r>
            <a:endParaRPr lang="en-US" sz="2000" kern="0" dirty="0">
              <a:solidFill>
                <a:srgbClr val="000000"/>
              </a:solidFill>
              <a:effectLst/>
              <a:latin typeface="Taho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1-core best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851748" y="2067838"/>
            <a:ext cx="1396652" cy="341856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477000" y="1600200"/>
            <a:ext cx="1396652" cy="38862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1636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2-core best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1219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4-core best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85800" y="1238250"/>
          <a:ext cx="7481887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9059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1138238"/>
          </a:xfrm>
        </p:spPr>
        <p:txBody>
          <a:bodyPr/>
          <a:lstStyle/>
          <a:p>
            <a:r>
              <a:rPr lang="en-US" dirty="0" err="1" smtClean="0"/>
              <a:t>Freemem</a:t>
            </a:r>
            <a:r>
              <a:rPr lang="en-US" dirty="0" smtClean="0"/>
              <a:t> trend has been reproduced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60115"/>
            <a:ext cx="7315200" cy="746125"/>
          </a:xfrm>
        </p:spPr>
        <p:txBody>
          <a:bodyPr/>
          <a:lstStyle/>
          <a:p>
            <a:r>
              <a:rPr lang="en-US" dirty="0" smtClean="0"/>
              <a:t>Other system metrics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038599"/>
            <a:ext cx="4191000" cy="3799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1905000"/>
            <a:ext cx="4191000" cy="37883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44866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5500" y="149127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48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885" y="5110162"/>
            <a:ext cx="8229600" cy="1443038"/>
          </a:xfrm>
        </p:spPr>
        <p:txBody>
          <a:bodyPr/>
          <a:lstStyle/>
          <a:p>
            <a:r>
              <a:rPr lang="en-US" dirty="0" smtClean="0"/>
              <a:t>Simulated servers encounter performance bottleneck after 6 clients</a:t>
            </a:r>
          </a:p>
          <a:p>
            <a:pPr lvl="1"/>
            <a:r>
              <a:rPr lang="en-US" dirty="0" smtClean="0"/>
              <a:t>More server threads does not help when server is loaded</a:t>
            </a:r>
          </a:p>
          <a:p>
            <a:r>
              <a:rPr lang="en-US" dirty="0" smtClean="0"/>
              <a:t>Simulation still reproduce the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throughput at heavy load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109955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0952" y="1080979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</a:t>
            </a:r>
            <a:endParaRPr lang="en-US" dirty="0"/>
          </a:p>
        </p:txBody>
      </p:sp>
      <p:pic>
        <p:nvPicPr>
          <p:cNvPr id="1216514" name="Picture 2" descr="Displaying throughtput_8-thread client server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" t="6666" r="7042" b="4000"/>
          <a:stretch/>
        </p:blipFill>
        <p:spPr bwMode="auto">
          <a:xfrm>
            <a:off x="538448" y="1376231"/>
            <a:ext cx="4109752" cy="346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516" name="Picture 4" descr="Displaying Server 2 write throughput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6666" r="7043" b="4000"/>
          <a:stretch/>
        </p:blipFill>
        <p:spPr bwMode="auto">
          <a:xfrm>
            <a:off x="4615685" y="1376232"/>
            <a:ext cx="4221051" cy="346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407681" y="29167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KB/s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88743" y="473472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02310" y="473472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304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599"/>
            <a:ext cx="8534400" cy="958843"/>
          </a:xfrm>
        </p:spPr>
        <p:txBody>
          <a:bodyPr/>
          <a:lstStyle/>
          <a:p>
            <a:r>
              <a:rPr lang="en-US" dirty="0" smtClean="0"/>
              <a:t>Simulation: significant high latency when server is saturated</a:t>
            </a:r>
          </a:p>
          <a:p>
            <a:r>
              <a:rPr lang="en-US" dirty="0" smtClean="0"/>
              <a:t>Trend still captured but amplified because of CPU spec</a:t>
            </a:r>
          </a:p>
          <a:p>
            <a:pPr lvl="1"/>
            <a:r>
              <a:rPr lang="en-US" dirty="0" smtClean="0"/>
              <a:t>8-server  threads have more overhead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latencies – </a:t>
            </a:r>
            <a:r>
              <a:rPr lang="en-US" dirty="0" smtClean="0"/>
              <a:t>heavy </a:t>
            </a:r>
            <a:r>
              <a:rPr lang="en-US" dirty="0"/>
              <a:t>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1347" y="119859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9843" y="121811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Cluster</a:t>
            </a:r>
            <a:endParaRPr lang="en-US" dirty="0"/>
          </a:p>
        </p:txBody>
      </p:sp>
      <p:pic>
        <p:nvPicPr>
          <p:cNvPr id="1217538" name="Picture 2" descr="Displaying 8 threads latenc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6667" r="7043" b="2667"/>
          <a:stretch/>
        </p:blipFill>
        <p:spPr bwMode="auto">
          <a:xfrm>
            <a:off x="4419600" y="1522915"/>
            <a:ext cx="4488287" cy="335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7540" name="Picture 4" descr="Displaying latencyagg_8-thread client 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7056" r="7944" b="4944"/>
          <a:stretch/>
        </p:blipFill>
        <p:spPr bwMode="auto">
          <a:xfrm>
            <a:off x="381000" y="1524000"/>
            <a:ext cx="4038600" cy="327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539234" y="31300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Microsecond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88743" y="473472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7343" y="480168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41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2562"/>
            <a:ext cx="8229600" cy="757238"/>
          </a:xfrm>
        </p:spPr>
        <p:txBody>
          <a:bodyPr/>
          <a:lstStyle/>
          <a:p>
            <a:r>
              <a:rPr lang="en-US" dirty="0" err="1" smtClean="0"/>
              <a:t>Memcached</a:t>
            </a:r>
            <a:r>
              <a:rPr lang="en-US" dirty="0" smtClean="0"/>
              <a:t> </a:t>
            </a:r>
            <a:r>
              <a:rPr lang="en-US" dirty="0"/>
              <a:t>spent a lot of time in the kernel!</a:t>
            </a:r>
            <a:endParaRPr lang="en-US" dirty="0" smtClean="0"/>
          </a:p>
          <a:p>
            <a:pPr lvl="1"/>
            <a:r>
              <a:rPr lang="en-US" dirty="0" smtClean="0"/>
              <a:t>Matches results from other work: “Thin Servers with Smart Pipes: Designing </a:t>
            </a:r>
            <a:r>
              <a:rPr lang="en-US" dirty="0" err="1" smtClean="0"/>
              <a:t>SoC</a:t>
            </a:r>
            <a:r>
              <a:rPr lang="en-US" dirty="0" smtClean="0"/>
              <a:t> Accelerators for </a:t>
            </a:r>
            <a:r>
              <a:rPr lang="en-US" dirty="0" err="1" smtClean="0"/>
              <a:t>Memcached</a:t>
            </a:r>
            <a:r>
              <a:rPr lang="en-US" dirty="0" smtClean="0"/>
              <a:t>” ISCA 2013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need to simulate OS and computation!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09" y="508119"/>
            <a:ext cx="7513637" cy="746125"/>
          </a:xfrm>
        </p:spPr>
        <p:txBody>
          <a:bodyPr/>
          <a:lstStyle/>
          <a:p>
            <a:r>
              <a:rPr lang="en-US" dirty="0" err="1" smtClean="0"/>
              <a:t>Memcached</a:t>
            </a:r>
            <a:r>
              <a:rPr lang="en-US" dirty="0" smtClean="0"/>
              <a:t> is a kernel-CPU intensive app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22761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49963" y="125800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Cluster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39234" y="31300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48932" y="4964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49963" y="496926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</a:t>
            </a:r>
            <a:endParaRPr lang="en-US" dirty="0"/>
          </a:p>
        </p:txBody>
      </p:sp>
      <p:pic>
        <p:nvPicPr>
          <p:cNvPr id="1219590" name="Picture 6" descr="Displaying kernel cpu_utiludp_s8_8threads_server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6654" r="7396" b="5346"/>
          <a:stretch/>
        </p:blipFill>
        <p:spPr bwMode="auto">
          <a:xfrm>
            <a:off x="319509" y="1545430"/>
            <a:ext cx="4176291" cy="34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9592" name="Picture 8" descr="Displaying kernel server 1 cpu uti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7825" r="6042" b="4000"/>
          <a:stretch/>
        </p:blipFill>
        <p:spPr bwMode="auto">
          <a:xfrm>
            <a:off x="4495799" y="1596950"/>
            <a:ext cx="4343401" cy="35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89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67078"/>
            <a:ext cx="8229600" cy="985838"/>
          </a:xfrm>
        </p:spPr>
        <p:txBody>
          <a:bodyPr/>
          <a:lstStyle/>
          <a:p>
            <a:r>
              <a:rPr lang="en-US" dirty="0" smtClean="0"/>
              <a:t>Simulated servers are less powerful than the validation </a:t>
            </a:r>
            <a:r>
              <a:rPr lang="en-US" dirty="0" err="1" smtClean="0"/>
              <a:t>testbed</a:t>
            </a:r>
            <a:r>
              <a:rPr lang="en-US" dirty="0" smtClean="0"/>
              <a:t>, but relative numbers are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3983"/>
            <a:ext cx="7848600" cy="746125"/>
          </a:xfrm>
        </p:spPr>
        <p:txBody>
          <a:bodyPr/>
          <a:lstStyle/>
          <a:p>
            <a:r>
              <a:rPr lang="en-US" dirty="0" smtClean="0"/>
              <a:t>Server CPU utilizations at heavy load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84415" y="11619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DIABLO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59630" y="12124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Cluster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03817" y="29014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509774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42248" y="509774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econd</a:t>
            </a:r>
            <a:endParaRPr lang="en-US" dirty="0"/>
          </a:p>
        </p:txBody>
      </p:sp>
      <p:pic>
        <p:nvPicPr>
          <p:cNvPr id="1218568" name="Picture 8" descr="Displaying server 1 cpu ut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" t="6666" r="7535" b="4000"/>
          <a:stretch/>
        </p:blipFill>
        <p:spPr bwMode="auto">
          <a:xfrm>
            <a:off x="4624451" y="1528813"/>
            <a:ext cx="4367149" cy="368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70" name="Picture 10" descr="Displaying cpu_utiludp_s8_8threads_server_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6666" r="7042" b="4000"/>
          <a:stretch/>
        </p:blipFill>
        <p:spPr bwMode="auto">
          <a:xfrm>
            <a:off x="404749" y="1474993"/>
            <a:ext cx="4183282" cy="37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5225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existing approaches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7580548"/>
              </p:ext>
            </p:extLst>
          </p:nvPr>
        </p:nvGraphicFramePr>
        <p:xfrm>
          <a:off x="838200" y="1219200"/>
          <a:ext cx="7162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57912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effectLst/>
                <a:latin typeface="Tahoma"/>
              </a:rPr>
              <a:t>FAME: Simulate O(100) seconds with reasonable amount of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3994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Prototyping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8243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Software timing simulation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Virtual machine + </a:t>
            </a:r>
            <a:r>
              <a:rPr lang="en-US" sz="1200" dirty="0" err="1" smtClean="0"/>
              <a:t>NetFPGA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4415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EC2 functional simulation</a:t>
            </a:r>
            <a:endParaRPr lang="en-US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839200" cy="5791200"/>
          </a:xfrm>
        </p:spPr>
        <p:txBody>
          <a:bodyPr>
            <a:normAutofit lnSpcReduction="10000"/>
          </a:bodyPr>
          <a:lstStyle/>
          <a:p>
            <a:pPr marL="228600" indent="-228600"/>
            <a:r>
              <a:rPr lang="en-US" dirty="0" smtClean="0"/>
              <a:t>Leverage RAMP FPGA emulation infrastructure to build prototypes of proposed architectural features</a:t>
            </a:r>
          </a:p>
          <a:p>
            <a:pPr marL="628650" lvl="1" indent="-228600"/>
            <a:r>
              <a:rPr lang="en-US" dirty="0" smtClean="0"/>
              <a:t>Full 32-bit SPARC v8 ISA support, including FP, traps and MMU.</a:t>
            </a:r>
          </a:p>
          <a:p>
            <a:pPr marL="628650" lvl="1" indent="-228600"/>
            <a:r>
              <a:rPr lang="en-US" dirty="0" smtClean="0"/>
              <a:t>Use abstract models with enough detail, but fast enough to run real apps/OS</a:t>
            </a:r>
          </a:p>
          <a:p>
            <a:pPr marL="628650" lvl="1" indent="-228600"/>
            <a:r>
              <a:rPr lang="en-US" dirty="0" smtClean="0"/>
              <a:t>Provide cycle-level accuracy</a:t>
            </a:r>
          </a:p>
          <a:p>
            <a:pPr marL="628650" lvl="1" indent="-228600"/>
            <a:r>
              <a:rPr lang="en-US" dirty="0" smtClean="0"/>
              <a:t>Cost-efficient: hundreds of nodes plus switches on a single FPGA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Simulation Terminology in RAMP Gold</a:t>
            </a:r>
          </a:p>
          <a:p>
            <a:pPr marL="628650" lvl="1" indent="-228600"/>
            <a:r>
              <a:rPr lang="en-US" dirty="0" smtClean="0"/>
              <a:t>Target vs. Host</a:t>
            </a:r>
          </a:p>
          <a:p>
            <a:pPr marL="1028700" lvl="2"/>
            <a:r>
              <a:rPr lang="en-US" dirty="0" smtClean="0"/>
              <a:t>Target: The system/architecture simulated by RAMP Gold, e.g. servers and switches</a:t>
            </a:r>
          </a:p>
          <a:p>
            <a:pPr marL="1028700" lvl="2"/>
            <a:r>
              <a:rPr lang="en-US" dirty="0" smtClean="0"/>
              <a:t>Host : The platform the simulator itself is running, i.e. FPGAs </a:t>
            </a:r>
          </a:p>
          <a:p>
            <a:pPr marL="628650" lvl="1" indent="-228600"/>
            <a:r>
              <a:rPr lang="en-US" dirty="0" smtClean="0"/>
              <a:t>Functional model and timing model</a:t>
            </a:r>
          </a:p>
          <a:p>
            <a:pPr marL="1028700" lvl="2"/>
            <a:r>
              <a:rPr lang="en-US" dirty="0" smtClean="0"/>
              <a:t>Functional: compute instruction result, forward/route packet </a:t>
            </a:r>
          </a:p>
          <a:p>
            <a:pPr marL="1028700" lvl="2"/>
            <a:r>
              <a:rPr lang="en-US" dirty="0" smtClean="0"/>
              <a:t>Timing: CPI, packet processing and routing time</a:t>
            </a:r>
          </a:p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4EB85-A6E9-48B6-930F-CE96B140A36C}" type="slidenum">
              <a:rPr lang="en-US"/>
              <a:pPr/>
              <a:t>57</a:t>
            </a:fld>
            <a:endParaRPr lang="en-US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970837" cy="914400"/>
          </a:xfrm>
        </p:spPr>
        <p:txBody>
          <a:bodyPr/>
          <a:lstStyle/>
          <a:p>
            <a:r>
              <a:rPr lang="en-US" sz="2800" dirty="0" smtClean="0"/>
              <a:t>RAMP Gold : A full-system </a:t>
            </a:r>
            <a:r>
              <a:rPr lang="en-US" sz="2800" dirty="0" err="1" smtClean="0"/>
              <a:t>manycore</a:t>
            </a:r>
            <a:r>
              <a:rPr lang="en-US" sz="2800" dirty="0" smtClean="0"/>
              <a:t> emulator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390650"/>
          </a:xfrm>
        </p:spPr>
        <p:txBody>
          <a:bodyPr/>
          <a:lstStyle/>
          <a:p>
            <a:r>
              <a:rPr lang="en-US" dirty="0" smtClean="0"/>
              <a:t>PARSEC parallel benchmarks running on a research OS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269x</a:t>
            </a:r>
            <a:r>
              <a:rPr lang="en-US" dirty="0" smtClean="0"/>
              <a:t> faster than full system simulator for a 64-core multiprocessor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Gold Performance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Simics</a:t>
            </a: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1371600" y="2438400"/>
          <a:ext cx="6248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587"/>
            <a:ext cx="8229600" cy="4519613"/>
          </a:xfrm>
        </p:spPr>
        <p:txBody>
          <a:bodyPr/>
          <a:lstStyle/>
          <a:p>
            <a:r>
              <a:rPr lang="en-US" dirty="0" smtClean="0"/>
              <a:t>Have you thought about statistical workload generator?</a:t>
            </a:r>
          </a:p>
          <a:p>
            <a:r>
              <a:rPr lang="en-US" dirty="0" smtClean="0"/>
              <a:t>Why don’t you just use event-based network simulator (e.g. ns-2)? </a:t>
            </a:r>
          </a:p>
          <a:p>
            <a:r>
              <a:rPr lang="en-US" dirty="0" smtClean="0"/>
              <a:t>We use micro-benchmarks, because real-life applications could not drive our switch to full. </a:t>
            </a:r>
          </a:p>
          <a:p>
            <a:r>
              <a:rPr lang="en-US" dirty="0" smtClean="0"/>
              <a:t>We implement our design in small scale and run </a:t>
            </a:r>
            <a:r>
              <a:rPr lang="en-US" dirty="0" smtClean="0">
                <a:solidFill>
                  <a:srgbClr val="FF0000"/>
                </a:solidFill>
              </a:rPr>
              <a:t>production software</a:t>
            </a:r>
            <a:r>
              <a:rPr lang="en-US" dirty="0" smtClean="0"/>
              <a:t>. That’s the only believable way.</a:t>
            </a:r>
          </a:p>
          <a:p>
            <a:r>
              <a:rPr lang="en-US" dirty="0"/>
              <a:t>FPGAs are too slow. The machines you modeled are not x86</a:t>
            </a:r>
          </a:p>
          <a:p>
            <a:r>
              <a:rPr lang="en-US" dirty="0" smtClean="0"/>
              <a:t>We have a </a:t>
            </a:r>
            <a:r>
              <a:rPr lang="en-US" dirty="0" smtClean="0">
                <a:solidFill>
                  <a:srgbClr val="FF0000"/>
                </a:solidFill>
              </a:rPr>
              <a:t>20,000-node </a:t>
            </a:r>
            <a:r>
              <a:rPr lang="en-US" dirty="0" smtClean="0"/>
              <a:t>shared cluster for testing.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324"/>
            <a:ext cx="7513637" cy="746125"/>
          </a:xfrm>
        </p:spPr>
        <p:txBody>
          <a:bodyPr/>
          <a:lstStyle/>
          <a:p>
            <a:r>
              <a:rPr lang="en-US" dirty="0" smtClean="0"/>
              <a:t>Some early feedbacks on datacenter network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36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5353050"/>
          </a:xfrm>
        </p:spPr>
        <p:txBody>
          <a:bodyPr>
            <a:normAutofit/>
          </a:bodyPr>
          <a:lstStyle/>
          <a:p>
            <a:r>
              <a:rPr lang="en-US" dirty="0" smtClean="0"/>
              <a:t>The methodology to evaluate new datacenter network architectures has been largely ignored</a:t>
            </a:r>
          </a:p>
          <a:p>
            <a:pPr lvl="1"/>
            <a:r>
              <a:rPr lang="en-US" dirty="0" smtClean="0"/>
              <a:t>Scale is </a:t>
            </a:r>
            <a:r>
              <a:rPr lang="en-US" b="1" dirty="0" smtClean="0">
                <a:solidFill>
                  <a:srgbClr val="FF0000"/>
                </a:solidFill>
              </a:rPr>
              <a:t>way smaller </a:t>
            </a:r>
            <a:r>
              <a:rPr lang="en-US" dirty="0" smtClean="0"/>
              <a:t>than real datacenter network</a:t>
            </a:r>
          </a:p>
          <a:p>
            <a:pPr lvl="2"/>
            <a:r>
              <a:rPr lang="en-US" dirty="0" smtClean="0"/>
              <a:t>&lt;100 nodes, most of </a:t>
            </a:r>
            <a:r>
              <a:rPr lang="en-US" dirty="0" err="1" smtClean="0"/>
              <a:t>testbeds</a:t>
            </a:r>
            <a:r>
              <a:rPr lang="en-US" dirty="0" smtClean="0"/>
              <a:t> &lt; 20 nodes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Synthetic programs and benchmarks</a:t>
            </a:r>
          </a:p>
          <a:p>
            <a:pPr lvl="2"/>
            <a:r>
              <a:rPr lang="en-US" dirty="0" smtClean="0"/>
              <a:t>Datacenter Programs: Web search, email, map/reduce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Off-the-shelf switches architectural details are proprietary</a:t>
            </a:r>
          </a:p>
          <a:p>
            <a:pPr lvl="2"/>
            <a:r>
              <a:rPr lang="en-US" dirty="0" smtClean="0"/>
              <a:t>Limited architectural design space configurations: E.g. change link delays, buffer size and etc.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enable network architecture innovation at scale without first building a large datacenter?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0225"/>
            <a:ext cx="7315200" cy="746125"/>
          </a:xfrm>
        </p:spPr>
        <p:txBody>
          <a:bodyPr/>
          <a:lstStyle/>
          <a:p>
            <a:r>
              <a:rPr lang="en-US" dirty="0" smtClean="0"/>
              <a:t>Evaluation Limitations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R. N. Mysore and et al. “</a:t>
            </a:r>
            <a:r>
              <a:rPr lang="en-US" dirty="0" err="1" smtClean="0"/>
              <a:t>PortLand</a:t>
            </a:r>
            <a:r>
              <a:rPr lang="en-US" dirty="0" smtClean="0"/>
              <a:t>: A Scalable Fault-Tolerant Layer 2 Data Center Network Fabric”, SIGCOMM 2009, Barcelona, Spain</a:t>
            </a:r>
          </a:p>
          <a:p>
            <a:r>
              <a:rPr lang="en-US" dirty="0" smtClean="0"/>
              <a:t>A. Greenberg and et al. “VL2: A Scalable and Flexible Data Center Network”, SIGCOMM 2009, Barcelona, Spain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Guo</a:t>
            </a:r>
            <a:r>
              <a:rPr lang="en-US" dirty="0" smtClean="0"/>
              <a:t> and et al. “</a:t>
            </a:r>
            <a:r>
              <a:rPr lang="en-US" dirty="0" err="1" smtClean="0"/>
              <a:t>BCube</a:t>
            </a:r>
            <a:r>
              <a:rPr lang="en-US" dirty="0" smtClean="0"/>
              <a:t>: A High Performance, Server-centric Network Architecture for Modular Data Centers”, SIGCOMM 2009, Barcelona, Spain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Tavakoli</a:t>
            </a:r>
            <a:r>
              <a:rPr lang="en-US" dirty="0" smtClean="0"/>
              <a:t> and et al, “Applying NOX to the Datacenter”, </a:t>
            </a:r>
            <a:r>
              <a:rPr lang="en-US" dirty="0" err="1" smtClean="0"/>
              <a:t>HotNets</a:t>
            </a:r>
            <a:r>
              <a:rPr lang="en-US" dirty="0" smtClean="0"/>
              <a:t>-VIII, Oct 2009</a:t>
            </a:r>
          </a:p>
          <a:p>
            <a:r>
              <a:rPr lang="en-US" dirty="0" smtClean="0"/>
              <a:t>D. Joseph, A. </a:t>
            </a:r>
            <a:r>
              <a:rPr lang="en-US" dirty="0" err="1" smtClean="0"/>
              <a:t>Tavakoli</a:t>
            </a:r>
            <a:r>
              <a:rPr lang="en-US" dirty="0" smtClean="0"/>
              <a:t>, I. </a:t>
            </a:r>
            <a:r>
              <a:rPr lang="en-US" dirty="0" err="1" smtClean="0"/>
              <a:t>Stoica</a:t>
            </a:r>
            <a:r>
              <a:rPr lang="en-US" dirty="0" smtClean="0"/>
              <a:t>, A Policy-Aware Switching Layer for Data Centers, </a:t>
            </a:r>
            <a:r>
              <a:rPr lang="en-US" i="1" dirty="0" smtClean="0"/>
              <a:t>SIGCOMM 2008 </a:t>
            </a:r>
            <a:r>
              <a:rPr lang="en-US" dirty="0" smtClean="0"/>
              <a:t>Seattle, WA</a:t>
            </a:r>
          </a:p>
          <a:p>
            <a:r>
              <a:rPr lang="en-US" dirty="0" smtClean="0"/>
              <a:t>M. Al-Fares, A. </a:t>
            </a:r>
            <a:r>
              <a:rPr lang="en-US" dirty="0" err="1" smtClean="0"/>
              <a:t>Loukissas</a:t>
            </a:r>
            <a:r>
              <a:rPr lang="en-US" dirty="0" smtClean="0"/>
              <a:t>, A. </a:t>
            </a:r>
            <a:r>
              <a:rPr lang="en-US" dirty="0" err="1" smtClean="0"/>
              <a:t>Vahdat</a:t>
            </a:r>
            <a:r>
              <a:rPr lang="en-US" dirty="0" smtClean="0"/>
              <a:t>, A Scalable, “Commodity Data Center Network Architecture”, </a:t>
            </a:r>
            <a:r>
              <a:rPr lang="en-US" i="1" dirty="0" smtClean="0"/>
              <a:t>SIGCOMM 2008 </a:t>
            </a:r>
            <a:r>
              <a:rPr lang="en-US" dirty="0" smtClean="0"/>
              <a:t>Seattle, WA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Guo</a:t>
            </a:r>
            <a:r>
              <a:rPr lang="en-US" dirty="0" smtClean="0"/>
              <a:t> and et al., “</a:t>
            </a:r>
            <a:r>
              <a:rPr lang="en-US" dirty="0" err="1" smtClean="0"/>
              <a:t>DCell</a:t>
            </a:r>
            <a:r>
              <a:rPr lang="en-US" dirty="0" smtClean="0"/>
              <a:t>: A Scalable and Fault-Tolerant Network Structure for Data Centers”, </a:t>
            </a:r>
            <a:r>
              <a:rPr lang="en-US" i="1" dirty="0" smtClean="0"/>
              <a:t>SIGCOMM 2008 </a:t>
            </a:r>
            <a:r>
              <a:rPr lang="en-US" dirty="0" smtClean="0"/>
              <a:t>Seattle, WA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OpenFlow</a:t>
            </a:r>
            <a:r>
              <a:rPr lang="en-US" dirty="0" smtClean="0"/>
              <a:t> Switch Consortium, </a:t>
            </a:r>
            <a:r>
              <a:rPr lang="en-US" dirty="0" smtClean="0">
                <a:hlinkClick r:id="rId2"/>
              </a:rPr>
              <a:t>www.openflowswitch.org</a:t>
            </a:r>
            <a:endParaRPr lang="en-US" dirty="0" smtClean="0"/>
          </a:p>
          <a:p>
            <a:r>
              <a:rPr lang="en-US" dirty="0" smtClean="0"/>
              <a:t>N. Farrington and et al. “Data Center Switch Architecture in the Age of Merchant Silicon”, </a:t>
            </a:r>
            <a:r>
              <a:rPr lang="en-US" i="1" dirty="0" smtClean="0"/>
              <a:t>IEEE Symposium on Hot Interconnects, 2009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8123238" cy="746125"/>
          </a:xfrm>
        </p:spPr>
        <p:txBody>
          <a:bodyPr/>
          <a:lstStyle/>
          <a:p>
            <a:r>
              <a:rPr lang="en-US" dirty="0" smtClean="0"/>
              <a:t>Novel Datacenter Network Architecture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53530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Full-system software simulators for timing simulation</a:t>
            </a:r>
          </a:p>
          <a:p>
            <a:pPr lvl="1"/>
            <a:r>
              <a:rPr lang="en-US" dirty="0" smtClean="0"/>
              <a:t>N. L. </a:t>
            </a:r>
            <a:r>
              <a:rPr lang="en-US" dirty="0" err="1" smtClean="0"/>
              <a:t>Binkert</a:t>
            </a:r>
            <a:r>
              <a:rPr lang="en-US" dirty="0" smtClean="0"/>
              <a:t> and et al., “The M5 Simulator: Modeling Networked Systems”,</a:t>
            </a:r>
            <a:r>
              <a:rPr lang="en-US" i="1" dirty="0" smtClean="0"/>
              <a:t> </a:t>
            </a:r>
            <a:r>
              <a:rPr lang="en-US" dirty="0" smtClean="0"/>
              <a:t>IEEE Micro, vol. 26, no. 4, July/August, 2006</a:t>
            </a:r>
          </a:p>
          <a:p>
            <a:pPr lvl="1"/>
            <a:r>
              <a:rPr lang="en-US" dirty="0" smtClean="0"/>
              <a:t>P. S. Magnusson, “</a:t>
            </a:r>
            <a:r>
              <a:rPr lang="en-US" dirty="0" err="1" smtClean="0"/>
              <a:t>Simics</a:t>
            </a:r>
            <a:r>
              <a:rPr lang="en-US" dirty="0" smtClean="0"/>
              <a:t>: A Full System Simulation Platform. IEEE Computer”, 35, 2002.</a:t>
            </a:r>
          </a:p>
          <a:p>
            <a:endParaRPr lang="en-US" dirty="0" smtClean="0"/>
          </a:p>
          <a:p>
            <a:r>
              <a:rPr lang="en-US" dirty="0" smtClean="0"/>
              <a:t>Multiprocessor parallel software architecture simulators</a:t>
            </a:r>
          </a:p>
          <a:p>
            <a:pPr lvl="1"/>
            <a:r>
              <a:rPr lang="en-US" dirty="0" smtClean="0"/>
              <a:t>S. K. Reinhardt and et al. “The Wisconsin Wind Tunnel: virtual prototyping of parallel computers. SIGMETRICS Perform. </a:t>
            </a:r>
            <a:r>
              <a:rPr lang="en-US" dirty="0" err="1" smtClean="0"/>
              <a:t>Eval</a:t>
            </a:r>
            <a:r>
              <a:rPr lang="en-US" dirty="0" smtClean="0"/>
              <a:t>. Rev., 21(1):48–60, 1993”</a:t>
            </a:r>
          </a:p>
          <a:p>
            <a:pPr lvl="1"/>
            <a:r>
              <a:rPr lang="en-US" dirty="0" smtClean="0"/>
              <a:t>J. E. Miller and et al. “Graphite: A Distributed Parallel Simulator for </a:t>
            </a:r>
            <a:r>
              <a:rPr lang="en-US" dirty="0" err="1" smtClean="0"/>
              <a:t>Multicores</a:t>
            </a:r>
            <a:r>
              <a:rPr lang="en-US" dirty="0" smtClean="0"/>
              <a:t>”, HPCA-10, 2010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network and system simulators</a:t>
            </a:r>
          </a:p>
          <a:p>
            <a:pPr lvl="1"/>
            <a:r>
              <a:rPr lang="en-US" dirty="0" smtClean="0"/>
              <a:t>The Network Simulator - ns-2, </a:t>
            </a:r>
            <a:r>
              <a:rPr lang="en-US" dirty="0" smtClean="0">
                <a:hlinkClick r:id="rId2"/>
              </a:rPr>
              <a:t>www.isi.edu/nsnam/ns/</a:t>
            </a:r>
            <a:endParaRPr lang="en-US" dirty="0" smtClean="0"/>
          </a:p>
          <a:p>
            <a:pPr lvl="1"/>
            <a:r>
              <a:rPr lang="en-US" dirty="0" smtClean="0"/>
              <a:t>D. Gupta and et al. “</a:t>
            </a:r>
            <a:r>
              <a:rPr lang="en-US" dirty="0" err="1" smtClean="0"/>
              <a:t>DieCast</a:t>
            </a:r>
            <a:r>
              <a:rPr lang="en-US" dirty="0" smtClean="0"/>
              <a:t>: Testing Distributed Systems with an Accurate Scale Model”, NSDI’08, San Francisco, CA 2008</a:t>
            </a:r>
          </a:p>
          <a:p>
            <a:pPr lvl="1"/>
            <a:r>
              <a:rPr lang="en-US" dirty="0" smtClean="0"/>
              <a:t>D. Gupta and et al. “To Infinity and Beyond: Time-Warped Network Emulation” , NSDI’06, San Jose, CA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Architecture Simulation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458200" cy="54292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Multithreaded functional simulation</a:t>
            </a:r>
          </a:p>
          <a:p>
            <a:pPr lvl="1"/>
            <a:r>
              <a:rPr lang="en-US" dirty="0" smtClean="0"/>
              <a:t>E. S. Chung and et al. “</a:t>
            </a:r>
            <a:r>
              <a:rPr lang="en-US" dirty="0" err="1" smtClean="0"/>
              <a:t>ProtoFlex</a:t>
            </a:r>
            <a:r>
              <a:rPr lang="en-US" dirty="0" smtClean="0"/>
              <a:t>: Towards Scalable, Full-System Multiprocessor Simulations Using FPGAs”, </a:t>
            </a:r>
            <a:r>
              <a:rPr lang="fr-FR" dirty="0" smtClean="0"/>
              <a:t>ACM </a:t>
            </a:r>
            <a:r>
              <a:rPr lang="fr-FR" dirty="0" err="1" smtClean="0"/>
              <a:t>Trans</a:t>
            </a:r>
            <a:r>
              <a:rPr lang="fr-FR" dirty="0" smtClean="0"/>
              <a:t>. Reconfigurable </a:t>
            </a:r>
            <a:r>
              <a:rPr lang="fr-FR" dirty="0" err="1" smtClean="0"/>
              <a:t>Technol</a:t>
            </a:r>
            <a:r>
              <a:rPr lang="fr-FR" dirty="0" smtClean="0"/>
              <a:t>. </a:t>
            </a:r>
            <a:r>
              <a:rPr lang="fr-FR" dirty="0" err="1" smtClean="0"/>
              <a:t>Syst</a:t>
            </a:r>
            <a:r>
              <a:rPr lang="fr-FR" dirty="0" smtClean="0"/>
              <a:t>., 2009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Decoupled</a:t>
            </a:r>
            <a:r>
              <a:rPr lang="fr-FR" dirty="0" smtClean="0"/>
              <a:t> </a:t>
            </a:r>
            <a:r>
              <a:rPr lang="fr-FR" dirty="0" err="1" smtClean="0"/>
              <a:t>functional</a:t>
            </a:r>
            <a:r>
              <a:rPr lang="fr-FR" dirty="0" smtClean="0"/>
              <a:t>/timing model</a:t>
            </a:r>
          </a:p>
          <a:p>
            <a:pPr lvl="1"/>
            <a:r>
              <a:rPr lang="fr-FR" dirty="0" smtClean="0"/>
              <a:t>D. </a:t>
            </a:r>
            <a:r>
              <a:rPr lang="fr-FR" dirty="0" err="1" smtClean="0"/>
              <a:t>Chiou</a:t>
            </a:r>
            <a:r>
              <a:rPr lang="fr-FR" dirty="0" smtClean="0"/>
              <a:t> and et al. </a:t>
            </a:r>
            <a:r>
              <a:rPr lang="en-US" dirty="0" smtClean="0"/>
              <a:t>“FPGA-Accelerated Simulation Technologies (FAST): Fast, Full-System, Cycle-Accurate Simulators”, MICRO’07</a:t>
            </a:r>
          </a:p>
          <a:p>
            <a:pPr lvl="1"/>
            <a:r>
              <a:rPr lang="en-US" dirty="0" smtClean="0"/>
              <a:t>N. Dave and et al. “Implementing a Functional/Timing Partitioned Microprocessor Simulator with an FPGA”, WARP workshop ‘06.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FPGA prototyping with limited timing parameters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Krasnov</a:t>
            </a:r>
            <a:r>
              <a:rPr lang="en-US" dirty="0" smtClean="0"/>
              <a:t> and et al.  “RAMP Blue: A Message-Passing </a:t>
            </a:r>
            <a:r>
              <a:rPr lang="en-US" dirty="0" err="1" smtClean="0"/>
              <a:t>Manycore</a:t>
            </a:r>
            <a:r>
              <a:rPr lang="en-US" dirty="0" smtClean="0"/>
              <a:t> System In FPGAs”, Field Programmable Logic and Applications (FPL), 2007</a:t>
            </a:r>
            <a:endParaRPr lang="fr-FR" dirty="0" smtClean="0"/>
          </a:p>
          <a:p>
            <a:pPr lvl="1"/>
            <a:r>
              <a:rPr lang="en-US" dirty="0" smtClean="0"/>
              <a:t>M. </a:t>
            </a:r>
            <a:r>
              <a:rPr lang="en-US" dirty="0" err="1" smtClean="0"/>
              <a:t>Wehner</a:t>
            </a:r>
            <a:r>
              <a:rPr lang="en-US" dirty="0" smtClean="0"/>
              <a:t> and et al. “Towards Ultra-High Resolution Models of Climate and Weather”, International Journal of High Performance Computing Applications, 22(2),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088"/>
            <a:ext cx="9418638" cy="746125"/>
          </a:xfrm>
        </p:spPr>
        <p:txBody>
          <a:bodyPr/>
          <a:lstStyle/>
          <a:p>
            <a:r>
              <a:rPr lang="en-US" dirty="0" smtClean="0"/>
              <a:t>RAMP related simulators for multiprocessors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Chuck Thacker, “Rethinking data centers”, Oct 2007</a:t>
            </a:r>
          </a:p>
          <a:p>
            <a:r>
              <a:rPr lang="en-US" dirty="0" smtClean="0"/>
              <a:t>James Hamilton, “Data Center Networks Are in my Way”, Clean Slate CTO Summit, Stanford, CA Oct 2009.</a:t>
            </a:r>
          </a:p>
          <a:p>
            <a:r>
              <a:rPr lang="en-US" dirty="0" smtClean="0"/>
              <a:t>Albert Greenberg, James Hamilton, David A. </a:t>
            </a:r>
            <a:r>
              <a:rPr lang="en-US" dirty="0" err="1" smtClean="0"/>
              <a:t>Maltz</a:t>
            </a:r>
            <a:r>
              <a:rPr lang="en-US" dirty="0" smtClean="0"/>
              <a:t>, </a:t>
            </a:r>
            <a:r>
              <a:rPr lang="en-US" dirty="0" err="1" smtClean="0"/>
              <a:t>Parveen</a:t>
            </a:r>
            <a:r>
              <a:rPr lang="en-US" dirty="0" smtClean="0"/>
              <a:t> Patel, “The Cost of a Cloud: Research Problems in Data Center Networks”, ACM SIGCOMM Computer Communications Review, Feb. 2009</a:t>
            </a:r>
          </a:p>
          <a:p>
            <a:r>
              <a:rPr lang="en-US" dirty="0" smtClean="0"/>
              <a:t>James Hamilton, “Internet-Scale Service Infrastructure Efficiency”, Keynote, ISCA 2009, June, Austin, TX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7970837" cy="746125"/>
          </a:xfrm>
        </p:spPr>
        <p:txBody>
          <a:bodyPr/>
          <a:lstStyle/>
          <a:p>
            <a:r>
              <a:rPr lang="en-US" dirty="0" smtClean="0"/>
              <a:t>General Datacenter Network Research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28850"/>
          </a:xfrm>
        </p:spPr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benchmark memory footprint</a:t>
            </a:r>
          </a:p>
          <a:p>
            <a:pPr lvl="1"/>
            <a:r>
              <a:rPr lang="en-US" dirty="0" smtClean="0"/>
              <a:t>Typical configuration: JVM allocate ~200 MB per node</a:t>
            </a:r>
          </a:p>
          <a:p>
            <a:r>
              <a:rPr lang="en-US" dirty="0" smtClean="0"/>
              <a:t>Share memory pages across simulated servers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746125"/>
          </a:xfrm>
        </p:spPr>
        <p:txBody>
          <a:bodyPr/>
          <a:lstStyle/>
          <a:p>
            <a:r>
              <a:rPr lang="en-US" dirty="0" smtClean="0"/>
              <a:t>Memory capacity</a:t>
            </a:r>
            <a:endParaRPr lang="en-US" dirty="0"/>
          </a:p>
        </p:txBody>
      </p:sp>
      <p:pic>
        <p:nvPicPr>
          <p:cNvPr id="1245186" name="Picture 2" descr="sun_flash_di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3200400" cy="217385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343400" y="2590800"/>
            <a:ext cx="4648200" cy="387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effectLst/>
                <a:latin typeface="Tahoma"/>
              </a:rPr>
              <a:t>Use Flash DIMMs as extended memory 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Sun Flash DIMM : 50 GB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BEE3 Flash DIMM : 32 GB DRAM Cache + 256 GB SLC Flash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</a:pPr>
            <a:endParaRPr lang="en-US" sz="2000" kern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342900" lvl="0" indent="-342900" algn="l" eaLnBrk="1" hangingPunct="1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effectLst/>
                <a:latin typeface="Tahoma"/>
              </a:rPr>
              <a:t>Use SSD as extended memory </a:t>
            </a:r>
          </a:p>
          <a:p>
            <a:pPr marL="800100" lvl="1" indent="-342900" algn="l" eaLnBrk="1" hangingPunct="1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</a:pPr>
            <a:r>
              <a:rPr lang="en-US" sz="2400" kern="0" dirty="0" smtClean="0">
                <a:solidFill>
                  <a:srgbClr val="000000"/>
                </a:solidFill>
                <a:effectLst/>
                <a:latin typeface="Tahoma"/>
              </a:rPr>
              <a:t>1 TB @ $2000, 200us write latency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</a:pPr>
            <a:endParaRPr lang="en-US" sz="2000" kern="0" dirty="0" smtClean="0">
              <a:solidFill>
                <a:srgbClr val="000000"/>
              </a:solidFill>
              <a:effectLst/>
              <a:latin typeface="Tahoma"/>
            </a:endParaRPr>
          </a:p>
        </p:txBody>
      </p:sp>
      <p:pic>
        <p:nvPicPr>
          <p:cNvPr id="12544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81550"/>
            <a:ext cx="3114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00200" y="4495800"/>
            <a:ext cx="204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rgbClr val="000000"/>
                </a:solidFill>
                <a:effectLst/>
                <a:latin typeface="Tahoma"/>
              </a:rPr>
              <a:t>BEE3 Flash DIMM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1264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4583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is to simulate 1K-4K TCAM flow tables/port </a:t>
            </a:r>
          </a:p>
          <a:p>
            <a:pPr lvl="1"/>
            <a:r>
              <a:rPr lang="en-US" dirty="0" smtClean="0"/>
              <a:t>Fully associative search in one cycle, similar to TLB simulation in multiprocessors</a:t>
            </a:r>
          </a:p>
          <a:p>
            <a:pPr lvl="1"/>
            <a:r>
              <a:rPr lang="en-US" dirty="0" smtClean="0"/>
              <a:t>Functional/timing split simplifies the functionality : On-chip SRAM $ + DRAM hash tables</a:t>
            </a:r>
          </a:p>
          <a:p>
            <a:pPr lvl="1"/>
            <a:r>
              <a:rPr lang="en-US" dirty="0" smtClean="0"/>
              <a:t>Flow tables are in DRAM, so can be easily updated using either HW or SW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Emulation capacity (if we only want switches)</a:t>
            </a:r>
          </a:p>
          <a:p>
            <a:pPr lvl="1"/>
            <a:r>
              <a:rPr lang="en-US" dirty="0" smtClean="0"/>
              <a:t>Single 64-port switch with 4K TCAM /port  and 256KB port buffer</a:t>
            </a:r>
          </a:p>
          <a:p>
            <a:pPr lvl="2"/>
            <a:r>
              <a:rPr lang="en-US" dirty="0" smtClean="0"/>
              <a:t>Requires 24 MB DRAM </a:t>
            </a:r>
          </a:p>
          <a:p>
            <a:pPr lvl="1"/>
            <a:r>
              <a:rPr lang="en-US" dirty="0" smtClean="0"/>
              <a:t>~100 switches/one BEE3 FPGA, ~400 switches/board</a:t>
            </a:r>
          </a:p>
          <a:p>
            <a:pPr lvl="2"/>
            <a:r>
              <a:rPr lang="en-US" dirty="0" smtClean="0"/>
              <a:t>Limited by the SRAM $ of TCAM flow tables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 support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BEE3</a:t>
            </a:r>
            <a:endParaRPr lang="en-US" dirty="0"/>
          </a:p>
        </p:txBody>
      </p:sp>
      <p:pic>
        <p:nvPicPr>
          <p:cNvPr id="1254402" name="Picture 2" descr="http://research.microsoft.com/en-us/projects/bee3/image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199"/>
            <a:ext cx="5562600" cy="51710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7970838" cy="609600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How did people do evaluation recently</a:t>
            </a:r>
            <a:r>
              <a:rPr lang="en-US" sz="2000" dirty="0" smtClean="0">
                <a:solidFill>
                  <a:srgbClr val="000000"/>
                </a:solidFill>
                <a:latin typeface="Tahoma"/>
              </a:rPr>
              <a:t>?</a:t>
            </a:r>
            <a:br>
              <a:rPr lang="en-US" sz="2000" dirty="0" smtClean="0">
                <a:solidFill>
                  <a:srgbClr val="000000"/>
                </a:solidFill>
                <a:latin typeface="Tahoma"/>
              </a:rPr>
            </a:b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" y="990601"/>
          <a:ext cx="9143998" cy="5863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8"/>
                <a:gridCol w="1604960"/>
                <a:gridCol w="2081325"/>
                <a:gridCol w="1876315"/>
                <a:gridCol w="1676400"/>
              </a:tblGrid>
              <a:tr h="6095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Novel Architectures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Evaluation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Scale/simulation time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latency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Application</a:t>
                      </a:r>
                      <a:endParaRPr lang="en-US" sz="1600" dirty="0"/>
                    </a:p>
                  </a:txBody>
                  <a:tcPr/>
                </a:tc>
              </a:tr>
              <a:tr h="54863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Policy-away</a:t>
                      </a:r>
                      <a:r>
                        <a:rPr lang="en-US" sz="1600" baseline="0" dirty="0" smtClean="0"/>
                        <a:t> switching layer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Click software router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switch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Software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Microbenchmark</a:t>
                      </a:r>
                      <a:endParaRPr lang="en-US" sz="1600" dirty="0"/>
                    </a:p>
                  </a:txBody>
                  <a:tcPr/>
                </a:tc>
              </a:tr>
              <a:tr h="559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DCell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Testbed</a:t>
                      </a:r>
                      <a:r>
                        <a:rPr lang="en-US" sz="1600" dirty="0" smtClean="0"/>
                        <a:t> with </a:t>
                      </a:r>
                      <a:r>
                        <a:rPr lang="en-US" sz="1600" dirty="0" err="1" smtClean="0"/>
                        <a:t>exising</a:t>
                      </a:r>
                      <a:r>
                        <a:rPr lang="en-US" sz="1600" dirty="0" smtClean="0"/>
                        <a:t> HW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~20 nodes /</a:t>
                      </a:r>
                      <a:r>
                        <a:rPr lang="en-US" sz="1600" baseline="0" dirty="0" smtClean="0"/>
                        <a:t> 4500 sec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Gbps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Synthetic</a:t>
                      </a:r>
                      <a:r>
                        <a:rPr lang="en-US" sz="1600" baseline="0" dirty="0" smtClean="0"/>
                        <a:t> workload</a:t>
                      </a:r>
                      <a:endParaRPr lang="en-US" sz="1600" dirty="0"/>
                    </a:p>
                  </a:txBody>
                  <a:tcPr/>
                </a:tc>
              </a:tr>
              <a:tr h="1071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Portland (v1)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Click software</a:t>
                      </a:r>
                      <a:r>
                        <a:rPr lang="en-US" sz="1600" baseline="0" dirty="0" smtClean="0"/>
                        <a:t> router + exiting switch HW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switches and 16 end hosts (36 VMs on 10 physical machines)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Microbenchmark</a:t>
                      </a:r>
                      <a:endParaRPr lang="en-US" sz="1600" dirty="0"/>
                    </a:p>
                  </a:txBody>
                  <a:tcPr/>
                </a:tc>
              </a:tr>
              <a:tr h="7927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Portland (v2)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Testbed</a:t>
                      </a:r>
                      <a:r>
                        <a:rPr lang="en-US" sz="1600" dirty="0" smtClean="0"/>
                        <a:t> with </a:t>
                      </a:r>
                      <a:r>
                        <a:rPr lang="en-US" sz="1600" dirty="0" err="1" smtClean="0"/>
                        <a:t>exising</a:t>
                      </a:r>
                      <a:r>
                        <a:rPr lang="en-US" sz="1600" dirty="0" smtClean="0"/>
                        <a:t> HW + </a:t>
                      </a:r>
                      <a:r>
                        <a:rPr lang="en-US" sz="1600" dirty="0" err="1" smtClean="0"/>
                        <a:t>NetFPGA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 </a:t>
                      </a:r>
                      <a:r>
                        <a:rPr lang="en-US" sz="1600" dirty="0" err="1" smtClean="0"/>
                        <a:t>Openflow</a:t>
                      </a:r>
                      <a:r>
                        <a:rPr lang="en-US" sz="1600" dirty="0" smtClean="0"/>
                        <a:t> switches</a:t>
                      </a:r>
                      <a:r>
                        <a:rPr lang="en-US" sz="1600" baseline="0" dirty="0" smtClean="0"/>
                        <a:t> and 16 end-hosts / 50 sec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Synthetic workload + VM migration</a:t>
                      </a:r>
                      <a:endParaRPr lang="en-US" sz="1600" dirty="0"/>
                    </a:p>
                  </a:txBody>
                  <a:tcPr/>
                </a:tc>
              </a:tr>
              <a:tr h="79270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BCube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Testbed</a:t>
                      </a:r>
                      <a:r>
                        <a:rPr lang="en-US" sz="1600" dirty="0" smtClean="0"/>
                        <a:t> with </a:t>
                      </a:r>
                      <a:r>
                        <a:rPr lang="en-US" sz="1600" dirty="0" err="1" smtClean="0"/>
                        <a:t>exising</a:t>
                      </a:r>
                      <a:r>
                        <a:rPr lang="en-US" sz="1600" dirty="0" smtClean="0"/>
                        <a:t> HW + </a:t>
                      </a:r>
                      <a:r>
                        <a:rPr lang="en-US" sz="1600" dirty="0" err="1" smtClean="0"/>
                        <a:t>NetFPGA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 hosts</a:t>
                      </a:r>
                      <a:r>
                        <a:rPr lang="en-US" sz="1600" baseline="0" dirty="0" smtClean="0"/>
                        <a:t> + 8 switches /350 sec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Microbenchmark</a:t>
                      </a:r>
                      <a:endParaRPr lang="en-US" sz="1600" dirty="0" smtClean="0"/>
                    </a:p>
                  </a:txBody>
                  <a:tcPr/>
                </a:tc>
              </a:tr>
              <a:tr h="5578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VL2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Testbed</a:t>
                      </a:r>
                      <a:r>
                        <a:rPr lang="en-US" sz="1600" baseline="0" dirty="0" smtClean="0"/>
                        <a:t> with existing HW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</a:t>
                      </a:r>
                      <a:r>
                        <a:rPr lang="en-US" sz="1600" baseline="0" dirty="0" smtClean="0"/>
                        <a:t> hosts + 10 switches / 600 sec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Gbps</a:t>
                      </a:r>
                      <a:r>
                        <a:rPr lang="en-US" sz="1600" dirty="0" smtClean="0"/>
                        <a:t> + 10 </a:t>
                      </a:r>
                      <a:r>
                        <a:rPr lang="en-US" sz="1600" dirty="0" err="1" smtClean="0"/>
                        <a:t>Gbps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Microbenchmark</a:t>
                      </a:r>
                      <a:endParaRPr lang="en-US" sz="1600" dirty="0" smtClean="0"/>
                    </a:p>
                  </a:txBody>
                  <a:tcPr/>
                </a:tc>
              </a:tr>
              <a:tr h="7994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Chuck </a:t>
                      </a:r>
                      <a:r>
                        <a:rPr lang="en-US" sz="1600" dirty="0" err="1" smtClean="0"/>
                        <a:t>Thack’s</a:t>
                      </a:r>
                      <a:r>
                        <a:rPr lang="en-US" sz="1600" dirty="0" smtClean="0"/>
                        <a:t> Container</a:t>
                      </a:r>
                      <a:r>
                        <a:rPr lang="en-US" sz="1600" baseline="0" dirty="0" smtClean="0"/>
                        <a:t>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Prototyping with BEE3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 </a:t>
                      </a:r>
                      <a:r>
                        <a:rPr lang="en-US" sz="1600" dirty="0" err="1" smtClean="0"/>
                        <a:t>Gbps</a:t>
                      </a:r>
                      <a:r>
                        <a:rPr lang="en-US" sz="1600" baseline="0" dirty="0" smtClean="0"/>
                        <a:t> + 10 </a:t>
                      </a:r>
                      <a:r>
                        <a:rPr lang="en-US" sz="1600" baseline="0" dirty="0" err="1" smtClean="0"/>
                        <a:t>Gbps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Traces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446088"/>
            <a:ext cx="7742237" cy="746125"/>
          </a:xfrm>
        </p:spPr>
        <p:txBody>
          <a:bodyPr/>
          <a:lstStyle/>
          <a:p>
            <a:r>
              <a:rPr lang="en-US" dirty="0" smtClean="0"/>
              <a:t>A wish list of networking evaluations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164134"/>
            <a:ext cx="85042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1" hangingPunct="1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</a:pPr>
            <a:r>
              <a:rPr lang="en-US" sz="2400" kern="0" dirty="0">
                <a:solidFill>
                  <a:srgbClr val="000000"/>
                </a:solidFill>
                <a:effectLst/>
                <a:latin typeface="Tahoma"/>
              </a:rPr>
              <a:t>Evaluating networking designs is hard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Datacenter scale at O(10,000) -&gt; </a:t>
            </a:r>
            <a:r>
              <a:rPr lang="en-US" sz="2000" kern="0" dirty="0">
                <a:solidFill>
                  <a:srgbClr val="000080">
                    <a:lumMod val="60000"/>
                    <a:lumOff val="40000"/>
                  </a:srgbClr>
                </a:solidFill>
                <a:effectLst/>
                <a:latin typeface="Tahoma"/>
              </a:rPr>
              <a:t>need </a:t>
            </a:r>
            <a:r>
              <a:rPr lang="en-US" sz="2000" kern="0" dirty="0" smtClean="0">
                <a:solidFill>
                  <a:srgbClr val="000080">
                    <a:lumMod val="60000"/>
                    <a:lumOff val="40000"/>
                  </a:srgbClr>
                </a:solidFill>
                <a:effectLst/>
                <a:latin typeface="Tahoma"/>
              </a:rPr>
              <a:t>scale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endParaRPr lang="en-US" sz="2000" kern="0" dirty="0">
              <a:solidFill>
                <a:srgbClr val="000080">
                  <a:lumMod val="60000"/>
                  <a:lumOff val="40000"/>
                </a:srgbClr>
              </a:solidFill>
              <a:effectLst/>
              <a:latin typeface="Tahoma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Switch architectures are massively paralleled -&gt; </a:t>
            </a:r>
            <a:r>
              <a:rPr lang="en-US" sz="2000" kern="0" dirty="0">
                <a:solidFill>
                  <a:srgbClr val="000080">
                    <a:lumMod val="60000"/>
                    <a:lumOff val="40000"/>
                  </a:srgbClr>
                </a:solidFill>
                <a:effectLst/>
                <a:latin typeface="Tahoma"/>
              </a:rPr>
              <a:t>need performance</a:t>
            </a:r>
            <a:endParaRPr lang="en-US" sz="2000" kern="0" dirty="0">
              <a:solidFill>
                <a:srgbClr val="000000"/>
              </a:solidFill>
              <a:effectLst/>
              <a:latin typeface="Tahoma"/>
            </a:endParaRP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0008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Large switches has 48~96 ports, 1K~4K flow tables/port. 100~200 concurrent events per clock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cycles</a:t>
            </a: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00080"/>
              </a:buClr>
              <a:buSzPct val="65000"/>
              <a:buFont typeface="Wingdings" pitchFamily="2" charset="2"/>
              <a:buChar char="n"/>
            </a:pPr>
            <a:endParaRPr lang="en-US" sz="2000" kern="0" dirty="0">
              <a:solidFill>
                <a:srgbClr val="000000"/>
              </a:solidFill>
              <a:effectLst/>
              <a:latin typeface="Tahoma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Nanosecond time scale -&gt; </a:t>
            </a:r>
            <a:r>
              <a:rPr lang="en-US" sz="2000" kern="0" dirty="0">
                <a:solidFill>
                  <a:srgbClr val="000080">
                    <a:lumMod val="60000"/>
                    <a:lumOff val="40000"/>
                  </a:srgbClr>
                </a:solidFill>
                <a:effectLst/>
                <a:latin typeface="Tahoma"/>
              </a:rPr>
              <a:t>need accuracy</a:t>
            </a: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00080"/>
              </a:buClr>
              <a:buSzPct val="65000"/>
              <a:buFont typeface="Wingdings" pitchFamily="2" charset="2"/>
              <a:buChar char="n"/>
            </a:pP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Transmit a 64B packet on 10 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ahoma"/>
              </a:rPr>
              <a:t>Gbps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 Ethernet only takes ~50ns, </a:t>
            </a:r>
            <a:r>
              <a:rPr lang="en-US" sz="2000" kern="0" dirty="0">
                <a:solidFill>
                  <a:srgbClr val="FF0000"/>
                </a:solidFill>
                <a:effectLst/>
                <a:latin typeface="Tahoma"/>
              </a:rPr>
              <a:t>comparable to DRAM access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! Many fine-grained synchronization in </a:t>
            </a: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simulation</a:t>
            </a:r>
          </a:p>
          <a:p>
            <a:pPr marL="1143000" lvl="2" indent="-228600" algn="l" eaLnBrk="1" hangingPunct="1">
              <a:spcBef>
                <a:spcPct val="20000"/>
              </a:spcBef>
              <a:buClr>
                <a:srgbClr val="000080"/>
              </a:buClr>
              <a:buSzPct val="65000"/>
              <a:buFont typeface="Wingdings" pitchFamily="2" charset="2"/>
              <a:buChar char="n"/>
            </a:pPr>
            <a:endParaRPr lang="en-US" sz="2000" kern="0" dirty="0" smtClean="0">
              <a:solidFill>
                <a:srgbClr val="000000"/>
              </a:solidFill>
              <a:effectLst/>
              <a:latin typeface="Tahoma"/>
            </a:endParaRPr>
          </a:p>
          <a:p>
            <a:pPr marL="742950" lvl="1" indent="-285750" algn="l" eaLnBrk="1" hangingPunct="1">
              <a:spcBef>
                <a:spcPct val="20000"/>
              </a:spcBef>
              <a:buClr>
                <a:srgbClr val="9999CC"/>
              </a:buClr>
              <a:buSzPct val="80000"/>
              <a:buFont typeface="Wingdings" pitchFamily="2" charset="2"/>
              <a:buChar char="¨"/>
            </a:pPr>
            <a:r>
              <a:rPr lang="en-US" sz="2000" kern="0" dirty="0" smtClean="0">
                <a:solidFill>
                  <a:srgbClr val="000000"/>
                </a:solidFill>
                <a:effectLst/>
                <a:latin typeface="Tahoma"/>
              </a:rPr>
              <a:t>Run production software 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ahoma"/>
              </a:rPr>
              <a:t>-&gt; </a:t>
            </a:r>
            <a:r>
              <a:rPr lang="en-US" sz="2000" kern="0" dirty="0">
                <a:solidFill>
                  <a:srgbClr val="000080">
                    <a:lumMod val="60000"/>
                    <a:lumOff val="40000"/>
                  </a:srgbClr>
                </a:solidFill>
                <a:effectLst/>
                <a:latin typeface="Tahoma"/>
              </a:rPr>
              <a:t>need </a:t>
            </a:r>
            <a:r>
              <a:rPr lang="en-US" sz="2000" kern="0" dirty="0" smtClean="0">
                <a:solidFill>
                  <a:srgbClr val="000080">
                    <a:lumMod val="60000"/>
                    <a:lumOff val="40000"/>
                  </a:srgbClr>
                </a:solidFill>
                <a:effectLst/>
                <a:latin typeface="Tahoma"/>
              </a:rPr>
              <a:t>extensive application logic</a:t>
            </a:r>
            <a:endParaRPr lang="en-US" sz="2000" kern="0" dirty="0">
              <a:solidFill>
                <a:srgbClr val="000080">
                  <a:lumMod val="60000"/>
                  <a:lumOff val="40000"/>
                </a:srgbClr>
              </a:solidFill>
              <a:effectLst/>
              <a:latin typeface="Tahoma"/>
            </a:endParaRPr>
          </a:p>
          <a:p>
            <a:pPr lvl="2" algn="l" eaLnBrk="1" hangingPunct="1">
              <a:spcBef>
                <a:spcPct val="20000"/>
              </a:spcBef>
              <a:buClr>
                <a:srgbClr val="000080"/>
              </a:buClr>
              <a:buSzPct val="65000"/>
            </a:pPr>
            <a:endParaRPr lang="en-US" sz="2000" kern="0" dirty="0">
              <a:solidFill>
                <a:srgbClr val="000000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81447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Field Programmable Gate Array (FPGAs)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DIABLO</a:t>
            </a:r>
            <a:r>
              <a:rPr lang="en-US" dirty="0"/>
              <a:t>: Datacenter-in-Box at Low Cost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Abstracted execution-driven </a:t>
            </a:r>
            <a:r>
              <a:rPr lang="en-US" dirty="0">
                <a:solidFill>
                  <a:srgbClr val="FF0000"/>
                </a:solidFill>
              </a:rPr>
              <a:t>performance </a:t>
            </a:r>
            <a:r>
              <a:rPr lang="en-US" dirty="0" smtClean="0">
                <a:solidFill>
                  <a:srgbClr val="FF0000"/>
                </a:solidFill>
              </a:rPr>
              <a:t>models </a:t>
            </a:r>
            <a:endParaRPr lang="en-US" dirty="0" smtClean="0"/>
          </a:p>
          <a:p>
            <a:pPr lvl="1"/>
            <a:r>
              <a:rPr lang="en-US" dirty="0" smtClean="0"/>
              <a:t>Cost </a:t>
            </a:r>
            <a:r>
              <a:rPr lang="en-US" dirty="0" smtClean="0">
                <a:solidFill>
                  <a:srgbClr val="FF0000"/>
                </a:solidFill>
              </a:rPr>
              <a:t>~$12</a:t>
            </a:r>
            <a:r>
              <a:rPr lang="en-US" dirty="0" smtClean="0"/>
              <a:t> per node.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81738-CB1A-4633-A39F-E5F5FECDA2F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proposal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79343" y="1752600"/>
            <a:ext cx="5106473" cy="3328193"/>
            <a:chOff x="240" y="1152"/>
            <a:chExt cx="3888" cy="2111"/>
          </a:xfrm>
        </p:grpSpPr>
        <p:pic>
          <p:nvPicPr>
            <p:cNvPr id="10" name="Picture 9" descr="T_ARR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152"/>
              <a:ext cx="3888" cy="2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16" y="1152"/>
              <a:ext cx="864" cy="1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120" y="2112"/>
              <a:ext cx="28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chemeClr val="hlink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49" y="2124494"/>
            <a:ext cx="5326373" cy="27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91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1FB6-E31A-48F0-9718-CBAC88EC1AC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</a:t>
            </a:r>
          </a:p>
          <a:p>
            <a:r>
              <a:rPr lang="en-US" dirty="0"/>
              <a:t>Computer System Simulation Methodology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DIABLO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: Datacenter-in-Box at Low Cost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Case Studies</a:t>
            </a:r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Experience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and Lessons learned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Future Directions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204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9999CC"/>
      </a:accent2>
      <a:accent3>
        <a:srgbClr val="FFFFFF"/>
      </a:accent3>
      <a:accent4>
        <a:srgbClr val="000000"/>
      </a:accent4>
      <a:accent5>
        <a:srgbClr val="AAAAC0"/>
      </a:accent5>
      <a:accent6>
        <a:srgbClr val="8A8AB9"/>
      </a:accent6>
      <a:hlink>
        <a:srgbClr val="CCCCE6"/>
      </a:hlink>
      <a:folHlink>
        <a:srgbClr val="B2B2B2"/>
      </a:folHlink>
    </a:clrScheme>
    <a:fontScheme name="Pix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24917</TotalTime>
  <Words>3888</Words>
  <Application>Microsoft Office PowerPoint</Application>
  <PresentationFormat>On-screen Show (4:3)</PresentationFormat>
  <Paragraphs>746</Paragraphs>
  <Slides>68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ＭＳ Ｐゴシック</vt:lpstr>
      <vt:lpstr>ＭＳ Ｐゴシック</vt:lpstr>
      <vt:lpstr>SimSun</vt:lpstr>
      <vt:lpstr>Arial</vt:lpstr>
      <vt:lpstr>Arial Black</vt:lpstr>
      <vt:lpstr>Calibri</vt:lpstr>
      <vt:lpstr>Cambria</vt:lpstr>
      <vt:lpstr>Tahoma</vt:lpstr>
      <vt:lpstr>Times</vt:lpstr>
      <vt:lpstr>Times New Roman</vt:lpstr>
      <vt:lpstr>Wingdings</vt:lpstr>
      <vt:lpstr>Pixel</vt:lpstr>
      <vt:lpstr>Visio</vt:lpstr>
      <vt:lpstr>DIABLO: Using FPGAs to Simulate Novel Datacenter Network Architectures  at Scale</vt:lpstr>
      <vt:lpstr>Agenda</vt:lpstr>
      <vt:lpstr>Datacenter Network Architecture Overview</vt:lpstr>
      <vt:lpstr>Observations </vt:lpstr>
      <vt:lpstr>Advances in Datacenter Networking </vt:lpstr>
      <vt:lpstr>Evaluation Limitations</vt:lpstr>
      <vt:lpstr>A wish list of networking evaluations</vt:lpstr>
      <vt:lpstr>My proposal</vt:lpstr>
      <vt:lpstr>Agenda</vt:lpstr>
      <vt:lpstr>Computer System Simulations</vt:lpstr>
      <vt:lpstr>Software Architecture Model Execution (SAME)</vt:lpstr>
      <vt:lpstr>FPGA Architecture Execution (FAME)</vt:lpstr>
      <vt:lpstr>Host multithreading</vt:lpstr>
      <vt:lpstr>RAMP Gold: A Multithreaded FAME Simulator</vt:lpstr>
      <vt:lpstr>Agenda</vt:lpstr>
      <vt:lpstr>DIABLO Overview</vt:lpstr>
      <vt:lpstr>DIABLO Models </vt:lpstr>
      <vt:lpstr>Mapping a datacenter to FPGAs</vt:lpstr>
      <vt:lpstr>DIABLO Cluster Prototype</vt:lpstr>
      <vt:lpstr>Physical Implementation </vt:lpstr>
      <vt:lpstr>Simulator Scaling for a 10,000 system</vt:lpstr>
      <vt:lpstr>Agenda</vt:lpstr>
      <vt:lpstr>Case studies 1 – Model a novel Circuit-Switching network</vt:lpstr>
      <vt:lpstr>Case Study 2 – Reproducing the Classic TCP Incast Throughput collapse </vt:lpstr>
      <vt:lpstr>Reproducing TCP incast on DIABLO</vt:lpstr>
      <vt:lpstr>Scaling TCP incast on DIABLO</vt:lpstr>
      <vt:lpstr>Summaries on Case 2</vt:lpstr>
      <vt:lpstr>Case study 3 – running memcached service</vt:lpstr>
      <vt:lpstr>Validations</vt:lpstr>
      <vt:lpstr>Validation: Server throughput</vt:lpstr>
      <vt:lpstr>Validation: Client latencies</vt:lpstr>
      <vt:lpstr>Experiments at scale</vt:lpstr>
      <vt:lpstr>Reproducing the latency long tail  at the 2,000-node scale </vt:lpstr>
      <vt:lpstr>Impact of system scales on the “long tail”</vt:lpstr>
      <vt:lpstr>O(100) vs O(1,000) at the ‘tail’</vt:lpstr>
      <vt:lpstr>O(100) vs O(1,000) @10 Gbps </vt:lpstr>
      <vt:lpstr>Other issues at scale</vt:lpstr>
      <vt:lpstr>Conclusions</vt:lpstr>
      <vt:lpstr>Experience and Lessons Learned</vt:lpstr>
      <vt:lpstr>Thank you!</vt:lpstr>
      <vt:lpstr>Backup Slides</vt:lpstr>
      <vt:lpstr>Case studies 1 – Model a novel Circuit-Switching network</vt:lpstr>
      <vt:lpstr>Summaries on Case 1</vt:lpstr>
      <vt:lpstr>Future Directions</vt:lpstr>
      <vt:lpstr>My Observations</vt:lpstr>
      <vt:lpstr>Acknowledgement</vt:lpstr>
      <vt:lpstr>Server models</vt:lpstr>
      <vt:lpstr>Switch Models</vt:lpstr>
      <vt:lpstr>NIC Models </vt:lpstr>
      <vt:lpstr>Multicore never better than 2x single core</vt:lpstr>
      <vt:lpstr>Other system metrics</vt:lpstr>
      <vt:lpstr>Server throughput at heavy load</vt:lpstr>
      <vt:lpstr>Client latencies – heavy load</vt:lpstr>
      <vt:lpstr>Memcached is a kernel-CPU intensive app</vt:lpstr>
      <vt:lpstr>Server CPU utilizations at heavy load</vt:lpstr>
      <vt:lpstr>Compare to existing approaches</vt:lpstr>
      <vt:lpstr>RAMP Gold : A full-system manycore emulator</vt:lpstr>
      <vt:lpstr>RAMP Gold Performance vs Simics</vt:lpstr>
      <vt:lpstr>Some early feedbacks on datacenter network evaluations</vt:lpstr>
      <vt:lpstr>Novel Datacenter Network Architecture</vt:lpstr>
      <vt:lpstr>Software Architecture Simulation </vt:lpstr>
      <vt:lpstr>RAMP related simulators for multiprocessors</vt:lpstr>
      <vt:lpstr>General Datacenter Network Research</vt:lpstr>
      <vt:lpstr>Memory capacity</vt:lpstr>
      <vt:lpstr>PowerPoint Presentation</vt:lpstr>
      <vt:lpstr>OpenFlow switch support</vt:lpstr>
      <vt:lpstr>BEE3</vt:lpstr>
      <vt:lpstr>How did people do evaluation recently? 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Lab OS and Architecture Research</dc:title>
  <dc:creator>Krste Asanovic</dc:creator>
  <cp:lastModifiedBy>Zhangxi Tan</cp:lastModifiedBy>
  <cp:revision>1731</cp:revision>
  <dcterms:created xsi:type="dcterms:W3CDTF">2009-01-05T02:19:20Z</dcterms:created>
  <dcterms:modified xsi:type="dcterms:W3CDTF">2013-06-19T06:56:41Z</dcterms:modified>
</cp:coreProperties>
</file>